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1"/>
  </p:notesMasterIdLst>
  <p:sldIdLst>
    <p:sldId id="264" r:id="rId2"/>
    <p:sldId id="260" r:id="rId3"/>
    <p:sldId id="274" r:id="rId4"/>
    <p:sldId id="275" r:id="rId5"/>
    <p:sldId id="257" r:id="rId6"/>
    <p:sldId id="270" r:id="rId7"/>
    <p:sldId id="265" r:id="rId8"/>
    <p:sldId id="258" r:id="rId9"/>
    <p:sldId id="261" r:id="rId10"/>
    <p:sldId id="271" r:id="rId11"/>
    <p:sldId id="259" r:id="rId12"/>
    <p:sldId id="268" r:id="rId13"/>
    <p:sldId id="263" r:id="rId14"/>
    <p:sldId id="262" r:id="rId15"/>
    <p:sldId id="272" r:id="rId16"/>
    <p:sldId id="273" r:id="rId17"/>
    <p:sldId id="267" r:id="rId18"/>
    <p:sldId id="266" r:id="rId19"/>
    <p:sldId id="269"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397" autoAdjust="0"/>
  </p:normalViewPr>
  <p:slideViewPr>
    <p:cSldViewPr>
      <p:cViewPr varScale="1">
        <p:scale>
          <a:sx n="60" d="100"/>
          <a:sy n="60" d="100"/>
        </p:scale>
        <p:origin x="-70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AF5FA6-E787-459C-BB7D-A53A5C61706B}" type="doc">
      <dgm:prSet loTypeId="urn:microsoft.com/office/officeart/2005/8/layout/pyramid1" loCatId="pyramid" qsTypeId="urn:microsoft.com/office/officeart/2005/8/quickstyle/simple1" qsCatId="simple" csTypeId="urn:microsoft.com/office/officeart/2005/8/colors/accent1_2" csCatId="accent1" phldr="1"/>
      <dgm:spPr/>
    </dgm:pt>
    <dgm:pt modelId="{5445B865-8AD8-44AF-9211-D20747A3F6E5}">
      <dgm:prSet phldrT="[Text]" custT="1"/>
      <dgm:spPr/>
      <dgm:t>
        <a:bodyPr/>
        <a:lstStyle/>
        <a:p>
          <a:r>
            <a:rPr lang="en-US" sz="2400" dirty="0" smtClean="0"/>
            <a:t>Creative Potential</a:t>
          </a:r>
          <a:endParaRPr lang="en-US" sz="2400" dirty="0"/>
        </a:p>
      </dgm:t>
    </dgm:pt>
    <dgm:pt modelId="{F19FBDDB-6E67-4944-A447-AD4F46678863}" type="parTrans" cxnId="{8D5A414C-2041-4133-B537-C3B8AA2DA043}">
      <dgm:prSet/>
      <dgm:spPr/>
      <dgm:t>
        <a:bodyPr/>
        <a:lstStyle/>
        <a:p>
          <a:endParaRPr lang="en-US"/>
        </a:p>
      </dgm:t>
    </dgm:pt>
    <dgm:pt modelId="{7949E7AA-33A7-4FC7-A211-8C90B42C9791}" type="sibTrans" cxnId="{8D5A414C-2041-4133-B537-C3B8AA2DA043}">
      <dgm:prSet/>
      <dgm:spPr/>
      <dgm:t>
        <a:bodyPr/>
        <a:lstStyle/>
        <a:p>
          <a:endParaRPr lang="en-US"/>
        </a:p>
      </dgm:t>
    </dgm:pt>
    <dgm:pt modelId="{373F2EFC-726F-4130-A258-C0976787DBB5}">
      <dgm:prSet phldrT="[Text]"/>
      <dgm:spPr/>
      <dgm:t>
        <a:bodyPr/>
        <a:lstStyle/>
        <a:p>
          <a:r>
            <a:rPr lang="en-US" dirty="0" smtClean="0"/>
            <a:t>Self-Esteem</a:t>
          </a:r>
          <a:endParaRPr lang="en-US" dirty="0"/>
        </a:p>
      </dgm:t>
    </dgm:pt>
    <dgm:pt modelId="{173382EF-3C02-4414-B128-8B56656C29FD}" type="parTrans" cxnId="{DD0441B1-853E-4C83-96AE-7A2D4DF1BEC4}">
      <dgm:prSet/>
      <dgm:spPr/>
      <dgm:t>
        <a:bodyPr/>
        <a:lstStyle/>
        <a:p>
          <a:endParaRPr lang="en-US"/>
        </a:p>
      </dgm:t>
    </dgm:pt>
    <dgm:pt modelId="{66A55003-DBD5-4013-8280-AA31F3197F00}" type="sibTrans" cxnId="{DD0441B1-853E-4C83-96AE-7A2D4DF1BEC4}">
      <dgm:prSet/>
      <dgm:spPr/>
      <dgm:t>
        <a:bodyPr/>
        <a:lstStyle/>
        <a:p>
          <a:endParaRPr lang="en-US"/>
        </a:p>
      </dgm:t>
    </dgm:pt>
    <dgm:pt modelId="{F6EE813D-DF7F-419F-90DA-578033497DE9}">
      <dgm:prSet phldrT="[Text]"/>
      <dgm:spPr/>
      <dgm:t>
        <a:bodyPr/>
        <a:lstStyle/>
        <a:p>
          <a:r>
            <a:rPr lang="en-US" dirty="0" smtClean="0"/>
            <a:t>Physical</a:t>
          </a:r>
          <a:endParaRPr lang="en-US" dirty="0"/>
        </a:p>
      </dgm:t>
    </dgm:pt>
    <dgm:pt modelId="{47B02859-62CF-4FF7-97C7-6A19AFFB0107}" type="parTrans" cxnId="{9839FB95-B7DA-4225-9AC1-C239EDBCC724}">
      <dgm:prSet/>
      <dgm:spPr/>
      <dgm:t>
        <a:bodyPr/>
        <a:lstStyle/>
        <a:p>
          <a:endParaRPr lang="en-US"/>
        </a:p>
      </dgm:t>
    </dgm:pt>
    <dgm:pt modelId="{A01BDD1C-A7E4-4EE0-BDA6-9977E5FC136B}" type="sibTrans" cxnId="{9839FB95-B7DA-4225-9AC1-C239EDBCC724}">
      <dgm:prSet/>
      <dgm:spPr/>
      <dgm:t>
        <a:bodyPr/>
        <a:lstStyle/>
        <a:p>
          <a:endParaRPr lang="en-US"/>
        </a:p>
      </dgm:t>
    </dgm:pt>
    <dgm:pt modelId="{D6655E56-A69F-40FB-B5FC-DBCACC47C218}">
      <dgm:prSet/>
      <dgm:spPr/>
      <dgm:t>
        <a:bodyPr/>
        <a:lstStyle/>
        <a:p>
          <a:r>
            <a:rPr lang="en-US" dirty="0" smtClean="0"/>
            <a:t>Safety</a:t>
          </a:r>
          <a:endParaRPr lang="en-US" dirty="0"/>
        </a:p>
      </dgm:t>
    </dgm:pt>
    <dgm:pt modelId="{F2DFA3C4-F194-4EDE-A514-2610C8DCA134}" type="parTrans" cxnId="{ECE661F0-93A9-4ECC-BBB3-4DBF24A1C99B}">
      <dgm:prSet/>
      <dgm:spPr/>
      <dgm:t>
        <a:bodyPr/>
        <a:lstStyle/>
        <a:p>
          <a:endParaRPr lang="en-US"/>
        </a:p>
      </dgm:t>
    </dgm:pt>
    <dgm:pt modelId="{5EE763B5-87ED-4191-BB51-0CE1900D1DF4}" type="sibTrans" cxnId="{ECE661F0-93A9-4ECC-BBB3-4DBF24A1C99B}">
      <dgm:prSet/>
      <dgm:spPr/>
      <dgm:t>
        <a:bodyPr/>
        <a:lstStyle/>
        <a:p>
          <a:endParaRPr lang="en-US"/>
        </a:p>
      </dgm:t>
    </dgm:pt>
    <dgm:pt modelId="{42774CAD-26BD-410C-95B5-6A44AA428EBA}">
      <dgm:prSet/>
      <dgm:spPr/>
      <dgm:t>
        <a:bodyPr/>
        <a:lstStyle/>
        <a:p>
          <a:r>
            <a:rPr lang="en-US" dirty="0" smtClean="0"/>
            <a:t>Social/Belonging</a:t>
          </a:r>
          <a:endParaRPr lang="en-US" dirty="0"/>
        </a:p>
      </dgm:t>
    </dgm:pt>
    <dgm:pt modelId="{6848414A-6DCD-4BBC-B49C-266DF50192DB}" type="parTrans" cxnId="{941D5C45-697D-4732-9A22-4943023C7C38}">
      <dgm:prSet/>
      <dgm:spPr/>
      <dgm:t>
        <a:bodyPr/>
        <a:lstStyle/>
        <a:p>
          <a:endParaRPr lang="en-US"/>
        </a:p>
      </dgm:t>
    </dgm:pt>
    <dgm:pt modelId="{30747A18-AA46-444F-9E79-DA3FD446482C}" type="sibTrans" cxnId="{941D5C45-697D-4732-9A22-4943023C7C38}">
      <dgm:prSet/>
      <dgm:spPr/>
      <dgm:t>
        <a:bodyPr/>
        <a:lstStyle/>
        <a:p>
          <a:endParaRPr lang="en-US"/>
        </a:p>
      </dgm:t>
    </dgm:pt>
    <dgm:pt modelId="{C5E11A46-F9E5-4FEE-8D29-76005866D6CB}" type="pres">
      <dgm:prSet presAssocID="{97AF5FA6-E787-459C-BB7D-A53A5C61706B}" presName="Name0" presStyleCnt="0">
        <dgm:presLayoutVars>
          <dgm:dir/>
          <dgm:animLvl val="lvl"/>
          <dgm:resizeHandles val="exact"/>
        </dgm:presLayoutVars>
      </dgm:prSet>
      <dgm:spPr/>
    </dgm:pt>
    <dgm:pt modelId="{82DC0743-424B-4C33-A643-5022C4620422}" type="pres">
      <dgm:prSet presAssocID="{5445B865-8AD8-44AF-9211-D20747A3F6E5}" presName="Name8" presStyleCnt="0"/>
      <dgm:spPr/>
    </dgm:pt>
    <dgm:pt modelId="{24943270-D71E-4FCC-ADA4-1ED5059AF981}" type="pres">
      <dgm:prSet presAssocID="{5445B865-8AD8-44AF-9211-D20747A3F6E5}" presName="level" presStyleLbl="node1" presStyleIdx="0" presStyleCnt="5">
        <dgm:presLayoutVars>
          <dgm:chMax val="1"/>
          <dgm:bulletEnabled val="1"/>
        </dgm:presLayoutVars>
      </dgm:prSet>
      <dgm:spPr/>
      <dgm:t>
        <a:bodyPr/>
        <a:lstStyle/>
        <a:p>
          <a:endParaRPr lang="en-US"/>
        </a:p>
      </dgm:t>
    </dgm:pt>
    <dgm:pt modelId="{CDE146F1-409E-4B6A-B522-6DEDC4574189}" type="pres">
      <dgm:prSet presAssocID="{5445B865-8AD8-44AF-9211-D20747A3F6E5}" presName="levelTx" presStyleLbl="revTx" presStyleIdx="0" presStyleCnt="0">
        <dgm:presLayoutVars>
          <dgm:chMax val="1"/>
          <dgm:bulletEnabled val="1"/>
        </dgm:presLayoutVars>
      </dgm:prSet>
      <dgm:spPr/>
      <dgm:t>
        <a:bodyPr/>
        <a:lstStyle/>
        <a:p>
          <a:endParaRPr lang="en-US"/>
        </a:p>
      </dgm:t>
    </dgm:pt>
    <dgm:pt modelId="{2F308959-1084-435C-8AA1-B51DA92626B8}" type="pres">
      <dgm:prSet presAssocID="{373F2EFC-726F-4130-A258-C0976787DBB5}" presName="Name8" presStyleCnt="0"/>
      <dgm:spPr/>
    </dgm:pt>
    <dgm:pt modelId="{D0298417-0612-4831-BF61-37E3398863ED}" type="pres">
      <dgm:prSet presAssocID="{373F2EFC-726F-4130-A258-C0976787DBB5}" presName="level" presStyleLbl="node1" presStyleIdx="1" presStyleCnt="5">
        <dgm:presLayoutVars>
          <dgm:chMax val="1"/>
          <dgm:bulletEnabled val="1"/>
        </dgm:presLayoutVars>
      </dgm:prSet>
      <dgm:spPr/>
      <dgm:t>
        <a:bodyPr/>
        <a:lstStyle/>
        <a:p>
          <a:endParaRPr lang="en-US"/>
        </a:p>
      </dgm:t>
    </dgm:pt>
    <dgm:pt modelId="{3546EF6D-F0C3-4AE6-8BA2-305F436D2024}" type="pres">
      <dgm:prSet presAssocID="{373F2EFC-726F-4130-A258-C0976787DBB5}" presName="levelTx" presStyleLbl="revTx" presStyleIdx="0" presStyleCnt="0">
        <dgm:presLayoutVars>
          <dgm:chMax val="1"/>
          <dgm:bulletEnabled val="1"/>
        </dgm:presLayoutVars>
      </dgm:prSet>
      <dgm:spPr/>
      <dgm:t>
        <a:bodyPr/>
        <a:lstStyle/>
        <a:p>
          <a:endParaRPr lang="en-US"/>
        </a:p>
      </dgm:t>
    </dgm:pt>
    <dgm:pt modelId="{3609B9F9-579D-4314-9254-77200DAF1BAA}" type="pres">
      <dgm:prSet presAssocID="{42774CAD-26BD-410C-95B5-6A44AA428EBA}" presName="Name8" presStyleCnt="0"/>
      <dgm:spPr/>
    </dgm:pt>
    <dgm:pt modelId="{C88D496D-A782-4442-97CE-40C45DEA3C1E}" type="pres">
      <dgm:prSet presAssocID="{42774CAD-26BD-410C-95B5-6A44AA428EBA}" presName="level" presStyleLbl="node1" presStyleIdx="2" presStyleCnt="5">
        <dgm:presLayoutVars>
          <dgm:chMax val="1"/>
          <dgm:bulletEnabled val="1"/>
        </dgm:presLayoutVars>
      </dgm:prSet>
      <dgm:spPr/>
      <dgm:t>
        <a:bodyPr/>
        <a:lstStyle/>
        <a:p>
          <a:endParaRPr lang="en-US"/>
        </a:p>
      </dgm:t>
    </dgm:pt>
    <dgm:pt modelId="{52CB159B-CF8E-4B3A-BD88-F51EC4EA44BA}" type="pres">
      <dgm:prSet presAssocID="{42774CAD-26BD-410C-95B5-6A44AA428EBA}" presName="levelTx" presStyleLbl="revTx" presStyleIdx="0" presStyleCnt="0">
        <dgm:presLayoutVars>
          <dgm:chMax val="1"/>
          <dgm:bulletEnabled val="1"/>
        </dgm:presLayoutVars>
      </dgm:prSet>
      <dgm:spPr/>
      <dgm:t>
        <a:bodyPr/>
        <a:lstStyle/>
        <a:p>
          <a:endParaRPr lang="en-US"/>
        </a:p>
      </dgm:t>
    </dgm:pt>
    <dgm:pt modelId="{42BCD254-39FA-4229-B6B2-927AFAD2A9EB}" type="pres">
      <dgm:prSet presAssocID="{D6655E56-A69F-40FB-B5FC-DBCACC47C218}" presName="Name8" presStyleCnt="0"/>
      <dgm:spPr/>
    </dgm:pt>
    <dgm:pt modelId="{9C412813-283B-4FD0-BA1F-90EBBFE3B433}" type="pres">
      <dgm:prSet presAssocID="{D6655E56-A69F-40FB-B5FC-DBCACC47C218}" presName="level" presStyleLbl="node1" presStyleIdx="3" presStyleCnt="5">
        <dgm:presLayoutVars>
          <dgm:chMax val="1"/>
          <dgm:bulletEnabled val="1"/>
        </dgm:presLayoutVars>
      </dgm:prSet>
      <dgm:spPr/>
      <dgm:t>
        <a:bodyPr/>
        <a:lstStyle/>
        <a:p>
          <a:endParaRPr lang="en-US"/>
        </a:p>
      </dgm:t>
    </dgm:pt>
    <dgm:pt modelId="{1DDE408D-FBAF-4F54-806D-187AB49361DC}" type="pres">
      <dgm:prSet presAssocID="{D6655E56-A69F-40FB-B5FC-DBCACC47C218}" presName="levelTx" presStyleLbl="revTx" presStyleIdx="0" presStyleCnt="0">
        <dgm:presLayoutVars>
          <dgm:chMax val="1"/>
          <dgm:bulletEnabled val="1"/>
        </dgm:presLayoutVars>
      </dgm:prSet>
      <dgm:spPr/>
      <dgm:t>
        <a:bodyPr/>
        <a:lstStyle/>
        <a:p>
          <a:endParaRPr lang="en-US"/>
        </a:p>
      </dgm:t>
    </dgm:pt>
    <dgm:pt modelId="{82050B6D-565C-4CBC-8D8F-F077CBE487CD}" type="pres">
      <dgm:prSet presAssocID="{F6EE813D-DF7F-419F-90DA-578033497DE9}" presName="Name8" presStyleCnt="0"/>
      <dgm:spPr/>
    </dgm:pt>
    <dgm:pt modelId="{A7482CFF-FAEB-4AA5-94CE-311B24050FAD}" type="pres">
      <dgm:prSet presAssocID="{F6EE813D-DF7F-419F-90DA-578033497DE9}" presName="level" presStyleLbl="node1" presStyleIdx="4" presStyleCnt="5">
        <dgm:presLayoutVars>
          <dgm:chMax val="1"/>
          <dgm:bulletEnabled val="1"/>
        </dgm:presLayoutVars>
      </dgm:prSet>
      <dgm:spPr/>
      <dgm:t>
        <a:bodyPr/>
        <a:lstStyle/>
        <a:p>
          <a:endParaRPr lang="en-US"/>
        </a:p>
      </dgm:t>
    </dgm:pt>
    <dgm:pt modelId="{6D173174-874E-45FA-B4B7-607CC39D6378}" type="pres">
      <dgm:prSet presAssocID="{F6EE813D-DF7F-419F-90DA-578033497DE9}" presName="levelTx" presStyleLbl="revTx" presStyleIdx="0" presStyleCnt="0">
        <dgm:presLayoutVars>
          <dgm:chMax val="1"/>
          <dgm:bulletEnabled val="1"/>
        </dgm:presLayoutVars>
      </dgm:prSet>
      <dgm:spPr/>
      <dgm:t>
        <a:bodyPr/>
        <a:lstStyle/>
        <a:p>
          <a:endParaRPr lang="en-US"/>
        </a:p>
      </dgm:t>
    </dgm:pt>
  </dgm:ptLst>
  <dgm:cxnLst>
    <dgm:cxn modelId="{DD0441B1-853E-4C83-96AE-7A2D4DF1BEC4}" srcId="{97AF5FA6-E787-459C-BB7D-A53A5C61706B}" destId="{373F2EFC-726F-4130-A258-C0976787DBB5}" srcOrd="1" destOrd="0" parTransId="{173382EF-3C02-4414-B128-8B56656C29FD}" sibTransId="{66A55003-DBD5-4013-8280-AA31F3197F00}"/>
    <dgm:cxn modelId="{9839FB95-B7DA-4225-9AC1-C239EDBCC724}" srcId="{97AF5FA6-E787-459C-BB7D-A53A5C61706B}" destId="{F6EE813D-DF7F-419F-90DA-578033497DE9}" srcOrd="4" destOrd="0" parTransId="{47B02859-62CF-4FF7-97C7-6A19AFFB0107}" sibTransId="{A01BDD1C-A7E4-4EE0-BDA6-9977E5FC136B}"/>
    <dgm:cxn modelId="{8D5A414C-2041-4133-B537-C3B8AA2DA043}" srcId="{97AF5FA6-E787-459C-BB7D-A53A5C61706B}" destId="{5445B865-8AD8-44AF-9211-D20747A3F6E5}" srcOrd="0" destOrd="0" parTransId="{F19FBDDB-6E67-4944-A447-AD4F46678863}" sibTransId="{7949E7AA-33A7-4FC7-A211-8C90B42C9791}"/>
    <dgm:cxn modelId="{66AA8E84-CD63-43D6-800D-F8D5CEFEFCC5}" type="presOf" srcId="{42774CAD-26BD-410C-95B5-6A44AA428EBA}" destId="{C88D496D-A782-4442-97CE-40C45DEA3C1E}" srcOrd="0" destOrd="0" presId="urn:microsoft.com/office/officeart/2005/8/layout/pyramid1"/>
    <dgm:cxn modelId="{7507F403-257C-4DDE-A236-96EB0F9E85B2}" type="presOf" srcId="{5445B865-8AD8-44AF-9211-D20747A3F6E5}" destId="{CDE146F1-409E-4B6A-B522-6DEDC4574189}" srcOrd="1" destOrd="0" presId="urn:microsoft.com/office/officeart/2005/8/layout/pyramid1"/>
    <dgm:cxn modelId="{EEAEC0D6-B0BA-4DC2-8FD0-01F682797C7A}" type="presOf" srcId="{F6EE813D-DF7F-419F-90DA-578033497DE9}" destId="{A7482CFF-FAEB-4AA5-94CE-311B24050FAD}" srcOrd="0" destOrd="0" presId="urn:microsoft.com/office/officeart/2005/8/layout/pyramid1"/>
    <dgm:cxn modelId="{C6737E4B-EB43-40A9-BEC5-A8674AD8BABF}" type="presOf" srcId="{5445B865-8AD8-44AF-9211-D20747A3F6E5}" destId="{24943270-D71E-4FCC-ADA4-1ED5059AF981}" srcOrd="0" destOrd="0" presId="urn:microsoft.com/office/officeart/2005/8/layout/pyramid1"/>
    <dgm:cxn modelId="{E6885B6F-820F-4726-BF88-50FCD8D2C0FE}" type="presOf" srcId="{D6655E56-A69F-40FB-B5FC-DBCACC47C218}" destId="{1DDE408D-FBAF-4F54-806D-187AB49361DC}" srcOrd="1" destOrd="0" presId="urn:microsoft.com/office/officeart/2005/8/layout/pyramid1"/>
    <dgm:cxn modelId="{37A0A751-5CBB-411E-9F7E-B6134FDA3409}" type="presOf" srcId="{373F2EFC-726F-4130-A258-C0976787DBB5}" destId="{D0298417-0612-4831-BF61-37E3398863ED}" srcOrd="0" destOrd="0" presId="urn:microsoft.com/office/officeart/2005/8/layout/pyramid1"/>
    <dgm:cxn modelId="{FBA5D17E-8019-43B0-BD99-0F6E4DB5DA5E}" type="presOf" srcId="{42774CAD-26BD-410C-95B5-6A44AA428EBA}" destId="{52CB159B-CF8E-4B3A-BD88-F51EC4EA44BA}" srcOrd="1" destOrd="0" presId="urn:microsoft.com/office/officeart/2005/8/layout/pyramid1"/>
    <dgm:cxn modelId="{ECE661F0-93A9-4ECC-BBB3-4DBF24A1C99B}" srcId="{97AF5FA6-E787-459C-BB7D-A53A5C61706B}" destId="{D6655E56-A69F-40FB-B5FC-DBCACC47C218}" srcOrd="3" destOrd="0" parTransId="{F2DFA3C4-F194-4EDE-A514-2610C8DCA134}" sibTransId="{5EE763B5-87ED-4191-BB51-0CE1900D1DF4}"/>
    <dgm:cxn modelId="{941D5C45-697D-4732-9A22-4943023C7C38}" srcId="{97AF5FA6-E787-459C-BB7D-A53A5C61706B}" destId="{42774CAD-26BD-410C-95B5-6A44AA428EBA}" srcOrd="2" destOrd="0" parTransId="{6848414A-6DCD-4BBC-B49C-266DF50192DB}" sibTransId="{30747A18-AA46-444F-9E79-DA3FD446482C}"/>
    <dgm:cxn modelId="{BFA7CABD-5406-4383-BD62-A75BEB740195}" type="presOf" srcId="{F6EE813D-DF7F-419F-90DA-578033497DE9}" destId="{6D173174-874E-45FA-B4B7-607CC39D6378}" srcOrd="1" destOrd="0" presId="urn:microsoft.com/office/officeart/2005/8/layout/pyramid1"/>
    <dgm:cxn modelId="{198E4A41-0765-4ADD-A1BF-811CFB5DA9B7}" type="presOf" srcId="{373F2EFC-726F-4130-A258-C0976787DBB5}" destId="{3546EF6D-F0C3-4AE6-8BA2-305F436D2024}" srcOrd="1" destOrd="0" presId="urn:microsoft.com/office/officeart/2005/8/layout/pyramid1"/>
    <dgm:cxn modelId="{49C56CB6-E479-4FBD-833C-9E20C47E09C3}" type="presOf" srcId="{97AF5FA6-E787-459C-BB7D-A53A5C61706B}" destId="{C5E11A46-F9E5-4FEE-8D29-76005866D6CB}" srcOrd="0" destOrd="0" presId="urn:microsoft.com/office/officeart/2005/8/layout/pyramid1"/>
    <dgm:cxn modelId="{C1D32DA1-E222-4A13-AF7B-66F6DFBFA46C}" type="presOf" srcId="{D6655E56-A69F-40FB-B5FC-DBCACC47C218}" destId="{9C412813-283B-4FD0-BA1F-90EBBFE3B433}" srcOrd="0" destOrd="0" presId="urn:microsoft.com/office/officeart/2005/8/layout/pyramid1"/>
    <dgm:cxn modelId="{EE27D243-E8F8-4D81-96F0-C442DCFBFD1C}" type="presParOf" srcId="{C5E11A46-F9E5-4FEE-8D29-76005866D6CB}" destId="{82DC0743-424B-4C33-A643-5022C4620422}" srcOrd="0" destOrd="0" presId="urn:microsoft.com/office/officeart/2005/8/layout/pyramid1"/>
    <dgm:cxn modelId="{05BFF951-062F-41C2-B44F-4B46212694EA}" type="presParOf" srcId="{82DC0743-424B-4C33-A643-5022C4620422}" destId="{24943270-D71E-4FCC-ADA4-1ED5059AF981}" srcOrd="0" destOrd="0" presId="urn:microsoft.com/office/officeart/2005/8/layout/pyramid1"/>
    <dgm:cxn modelId="{DAD6C1BB-D773-4F83-9322-7BE3FC8AD3C4}" type="presParOf" srcId="{82DC0743-424B-4C33-A643-5022C4620422}" destId="{CDE146F1-409E-4B6A-B522-6DEDC4574189}" srcOrd="1" destOrd="0" presId="urn:microsoft.com/office/officeart/2005/8/layout/pyramid1"/>
    <dgm:cxn modelId="{EDF441CE-C2D1-4A6F-9632-1031131B4AB8}" type="presParOf" srcId="{C5E11A46-F9E5-4FEE-8D29-76005866D6CB}" destId="{2F308959-1084-435C-8AA1-B51DA92626B8}" srcOrd="1" destOrd="0" presId="urn:microsoft.com/office/officeart/2005/8/layout/pyramid1"/>
    <dgm:cxn modelId="{1CFED2DC-EFAA-4E41-9A4B-E632D21EE163}" type="presParOf" srcId="{2F308959-1084-435C-8AA1-B51DA92626B8}" destId="{D0298417-0612-4831-BF61-37E3398863ED}" srcOrd="0" destOrd="0" presId="urn:microsoft.com/office/officeart/2005/8/layout/pyramid1"/>
    <dgm:cxn modelId="{CD06BFF4-750C-4029-A4E8-403D3A76C75E}" type="presParOf" srcId="{2F308959-1084-435C-8AA1-B51DA92626B8}" destId="{3546EF6D-F0C3-4AE6-8BA2-305F436D2024}" srcOrd="1" destOrd="0" presId="urn:microsoft.com/office/officeart/2005/8/layout/pyramid1"/>
    <dgm:cxn modelId="{30564A19-746A-4727-A3F7-2FBC13C3EFCF}" type="presParOf" srcId="{C5E11A46-F9E5-4FEE-8D29-76005866D6CB}" destId="{3609B9F9-579D-4314-9254-77200DAF1BAA}" srcOrd="2" destOrd="0" presId="urn:microsoft.com/office/officeart/2005/8/layout/pyramid1"/>
    <dgm:cxn modelId="{03F2A455-AA56-47B6-9FAA-525EAF46AB31}" type="presParOf" srcId="{3609B9F9-579D-4314-9254-77200DAF1BAA}" destId="{C88D496D-A782-4442-97CE-40C45DEA3C1E}" srcOrd="0" destOrd="0" presId="urn:microsoft.com/office/officeart/2005/8/layout/pyramid1"/>
    <dgm:cxn modelId="{4603371C-721B-40C1-9D41-C07DE92A63D2}" type="presParOf" srcId="{3609B9F9-579D-4314-9254-77200DAF1BAA}" destId="{52CB159B-CF8E-4B3A-BD88-F51EC4EA44BA}" srcOrd="1" destOrd="0" presId="urn:microsoft.com/office/officeart/2005/8/layout/pyramid1"/>
    <dgm:cxn modelId="{BF6212DF-E7DD-4B01-96AF-3E8872BD7370}" type="presParOf" srcId="{C5E11A46-F9E5-4FEE-8D29-76005866D6CB}" destId="{42BCD254-39FA-4229-B6B2-927AFAD2A9EB}" srcOrd="3" destOrd="0" presId="urn:microsoft.com/office/officeart/2005/8/layout/pyramid1"/>
    <dgm:cxn modelId="{5A05B7A5-6410-4BE1-8C9D-C558DB2C4930}" type="presParOf" srcId="{42BCD254-39FA-4229-B6B2-927AFAD2A9EB}" destId="{9C412813-283B-4FD0-BA1F-90EBBFE3B433}" srcOrd="0" destOrd="0" presId="urn:microsoft.com/office/officeart/2005/8/layout/pyramid1"/>
    <dgm:cxn modelId="{F0B2198A-037B-4DB4-9D87-00751EE45E33}" type="presParOf" srcId="{42BCD254-39FA-4229-B6B2-927AFAD2A9EB}" destId="{1DDE408D-FBAF-4F54-806D-187AB49361DC}" srcOrd="1" destOrd="0" presId="urn:microsoft.com/office/officeart/2005/8/layout/pyramid1"/>
    <dgm:cxn modelId="{07F71D53-14A0-4BE3-B956-3AF9FDCA7B8C}" type="presParOf" srcId="{C5E11A46-F9E5-4FEE-8D29-76005866D6CB}" destId="{82050B6D-565C-4CBC-8D8F-F077CBE487CD}" srcOrd="4" destOrd="0" presId="urn:microsoft.com/office/officeart/2005/8/layout/pyramid1"/>
    <dgm:cxn modelId="{85A842C0-C642-4961-971E-237AF94076A2}" type="presParOf" srcId="{82050B6D-565C-4CBC-8D8F-F077CBE487CD}" destId="{A7482CFF-FAEB-4AA5-94CE-311B24050FAD}" srcOrd="0" destOrd="0" presId="urn:microsoft.com/office/officeart/2005/8/layout/pyramid1"/>
    <dgm:cxn modelId="{F5FD3F85-0F3D-4D75-8948-8D8FC1E6AF71}" type="presParOf" srcId="{82050B6D-565C-4CBC-8D8F-F077CBE487CD}" destId="{6D173174-874E-45FA-B4B7-607CC39D6378}"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4943270-D71E-4FCC-ADA4-1ED5059AF981}">
      <dsp:nvSpPr>
        <dsp:cNvPr id="0" name=""/>
        <dsp:cNvSpPr/>
      </dsp:nvSpPr>
      <dsp:spPr>
        <a:xfrm>
          <a:off x="3291840" y="0"/>
          <a:ext cx="1645920" cy="868680"/>
        </a:xfrm>
        <a:prstGeom prst="trapezoid">
          <a:avLst>
            <a:gd name="adj" fmla="val 9473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Creative Potential</a:t>
          </a:r>
          <a:endParaRPr lang="en-US" sz="2400" kern="1200" dirty="0"/>
        </a:p>
      </dsp:txBody>
      <dsp:txXfrm>
        <a:off x="3291840" y="0"/>
        <a:ext cx="1645920" cy="868680"/>
      </dsp:txXfrm>
    </dsp:sp>
    <dsp:sp modelId="{D0298417-0612-4831-BF61-37E3398863ED}">
      <dsp:nvSpPr>
        <dsp:cNvPr id="0" name=""/>
        <dsp:cNvSpPr/>
      </dsp:nvSpPr>
      <dsp:spPr>
        <a:xfrm>
          <a:off x="2468880" y="868680"/>
          <a:ext cx="3291840" cy="868680"/>
        </a:xfrm>
        <a:prstGeom prst="trapezoid">
          <a:avLst>
            <a:gd name="adj" fmla="val 9473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Self-Esteem</a:t>
          </a:r>
          <a:endParaRPr lang="en-US" sz="3200" kern="1200" dirty="0"/>
        </a:p>
      </dsp:txBody>
      <dsp:txXfrm>
        <a:off x="3044951" y="868680"/>
        <a:ext cx="2139696" cy="868680"/>
      </dsp:txXfrm>
    </dsp:sp>
    <dsp:sp modelId="{C88D496D-A782-4442-97CE-40C45DEA3C1E}">
      <dsp:nvSpPr>
        <dsp:cNvPr id="0" name=""/>
        <dsp:cNvSpPr/>
      </dsp:nvSpPr>
      <dsp:spPr>
        <a:xfrm>
          <a:off x="1645919" y="1737360"/>
          <a:ext cx="4937760" cy="868680"/>
        </a:xfrm>
        <a:prstGeom prst="trapezoid">
          <a:avLst>
            <a:gd name="adj" fmla="val 9473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Social/Belonging</a:t>
          </a:r>
          <a:endParaRPr lang="en-US" sz="3200" kern="1200" dirty="0"/>
        </a:p>
      </dsp:txBody>
      <dsp:txXfrm>
        <a:off x="2510027" y="1737360"/>
        <a:ext cx="3209544" cy="868680"/>
      </dsp:txXfrm>
    </dsp:sp>
    <dsp:sp modelId="{9C412813-283B-4FD0-BA1F-90EBBFE3B433}">
      <dsp:nvSpPr>
        <dsp:cNvPr id="0" name=""/>
        <dsp:cNvSpPr/>
      </dsp:nvSpPr>
      <dsp:spPr>
        <a:xfrm>
          <a:off x="822960" y="2606040"/>
          <a:ext cx="6583680" cy="868680"/>
        </a:xfrm>
        <a:prstGeom prst="trapezoid">
          <a:avLst>
            <a:gd name="adj" fmla="val 9473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Safety</a:t>
          </a:r>
          <a:endParaRPr lang="en-US" sz="3200" kern="1200" dirty="0"/>
        </a:p>
      </dsp:txBody>
      <dsp:txXfrm>
        <a:off x="1975103" y="2606040"/>
        <a:ext cx="4279392" cy="868680"/>
      </dsp:txXfrm>
    </dsp:sp>
    <dsp:sp modelId="{A7482CFF-FAEB-4AA5-94CE-311B24050FAD}">
      <dsp:nvSpPr>
        <dsp:cNvPr id="0" name=""/>
        <dsp:cNvSpPr/>
      </dsp:nvSpPr>
      <dsp:spPr>
        <a:xfrm>
          <a:off x="0" y="3474720"/>
          <a:ext cx="8229600" cy="868680"/>
        </a:xfrm>
        <a:prstGeom prst="trapezoid">
          <a:avLst>
            <a:gd name="adj" fmla="val 9473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Physical</a:t>
          </a:r>
          <a:endParaRPr lang="en-US" sz="3200" kern="1200" dirty="0"/>
        </a:p>
      </dsp:txBody>
      <dsp:txXfrm>
        <a:off x="1440179" y="3474720"/>
        <a:ext cx="5349240" cy="868680"/>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FBE9EF9-BBE9-4241-9B9D-5F351568B343}" type="datetimeFigureOut">
              <a:rPr lang="en-US" smtClean="0"/>
              <a:pPr/>
              <a:t>12/16/2010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AAB3BD2-E362-4321-BFB3-C2D278151D3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What did Deming mean when he opened every seminar with:</a:t>
            </a:r>
          </a:p>
          <a:p>
            <a:pPr>
              <a:buFont typeface="Arial" pitchFamily="34" charset="0"/>
              <a:buNone/>
            </a:pPr>
            <a:endParaRPr lang="en-US" dirty="0" smtClean="0"/>
          </a:p>
          <a:p>
            <a:pPr>
              <a:buFont typeface="Arial" pitchFamily="34" charset="0"/>
              <a:buNone/>
            </a:pPr>
            <a:r>
              <a:rPr lang="en-US" dirty="0" smtClean="0"/>
              <a:t>WHY ARE WE HERE?</a:t>
            </a:r>
          </a:p>
          <a:p>
            <a:pPr>
              <a:buFont typeface="Arial" pitchFamily="34" charset="0"/>
              <a:buNone/>
            </a:pPr>
            <a:r>
              <a:rPr lang="en-US" dirty="0" smtClean="0"/>
              <a:t>To have fun</a:t>
            </a:r>
          </a:p>
          <a:p>
            <a:pPr>
              <a:buFont typeface="Arial" pitchFamily="34" charset="0"/>
              <a:buChar char="•"/>
            </a:pPr>
            <a:r>
              <a:rPr lang="en-US" dirty="0" smtClean="0"/>
              <a:t>When having fun, one is almost always</a:t>
            </a:r>
            <a:r>
              <a:rPr lang="en-US" baseline="0" dirty="0" smtClean="0"/>
              <a:t> much more creative</a:t>
            </a:r>
          </a:p>
          <a:p>
            <a:pPr>
              <a:buFont typeface="Arial" pitchFamily="34" charset="0"/>
              <a:buChar char="•"/>
            </a:pPr>
            <a:r>
              <a:rPr lang="en-US" baseline="0" dirty="0" smtClean="0"/>
              <a:t>When laughing, one is more open to learning – it is very hard to resist when laughing</a:t>
            </a:r>
          </a:p>
          <a:p>
            <a:pPr>
              <a:buFont typeface="Arial" pitchFamily="34" charset="0"/>
              <a:buChar char="•"/>
            </a:pPr>
            <a:r>
              <a:rPr lang="en-US" baseline="0" dirty="0" smtClean="0"/>
              <a:t>Fun provides energy</a:t>
            </a:r>
          </a:p>
          <a:p>
            <a:pPr>
              <a:buFont typeface="Arial" pitchFamily="34" charset="0"/>
              <a:buChar char="•"/>
            </a:pPr>
            <a:endParaRPr lang="en-US" baseline="0" dirty="0" smtClean="0"/>
          </a:p>
          <a:p>
            <a:pPr>
              <a:buFont typeface="Arial" pitchFamily="34" charset="0"/>
              <a:buNone/>
            </a:pPr>
            <a:r>
              <a:rPr lang="en-US" baseline="0" dirty="0" smtClean="0"/>
              <a:t>To learn:</a:t>
            </a:r>
          </a:p>
          <a:p>
            <a:pPr>
              <a:buFont typeface="Arial" pitchFamily="34" charset="0"/>
              <a:buChar char="•"/>
            </a:pPr>
            <a:r>
              <a:rPr lang="en-US" baseline="0" dirty="0" smtClean="0"/>
              <a:t>Learning is about the enhancement of our capacity for effective action (“I know how to walk”)</a:t>
            </a:r>
          </a:p>
          <a:p>
            <a:pPr>
              <a:buFont typeface="Arial" pitchFamily="34" charset="0"/>
              <a:buChar char="•"/>
            </a:pPr>
            <a:r>
              <a:rPr lang="en-US" baseline="0" dirty="0" smtClean="0"/>
              <a:t>Human beings are designed to learn.  “The drive to learn is more basic than the drive to reproduce.” It starts earlier in life and lasts longer.</a:t>
            </a:r>
          </a:p>
          <a:p>
            <a:pPr>
              <a:buFont typeface="Arial" pitchFamily="34" charset="0"/>
              <a:buChar char="•"/>
            </a:pPr>
            <a:r>
              <a:rPr lang="en-US" baseline="0" dirty="0" smtClean="0"/>
              <a:t>Learning enhances one’s ability to take effective action and make a difference.</a:t>
            </a:r>
          </a:p>
          <a:p>
            <a:pPr>
              <a:buFont typeface="Arial" pitchFamily="34" charset="0"/>
              <a:buNone/>
            </a:pPr>
            <a:endParaRPr lang="en-US" dirty="0" smtClean="0"/>
          </a:p>
          <a:p>
            <a:pPr>
              <a:buFont typeface="Arial" pitchFamily="34" charset="0"/>
              <a:buNone/>
            </a:pPr>
            <a:r>
              <a:rPr lang="en-US" dirty="0" smtClean="0"/>
              <a:t>To make a difference:</a:t>
            </a:r>
          </a:p>
          <a:p>
            <a:pPr>
              <a:buFont typeface="Arial" pitchFamily="34" charset="0"/>
              <a:buChar char="•"/>
            </a:pPr>
            <a:r>
              <a:rPr lang="en-US" dirty="0" smtClean="0"/>
              <a:t>Transformation is everyone’s job</a:t>
            </a:r>
          </a:p>
          <a:p>
            <a:pPr>
              <a:buFont typeface="Arial" pitchFamily="34" charset="0"/>
              <a:buChar char="•"/>
            </a:pPr>
            <a:r>
              <a:rPr lang="en-US" dirty="0" smtClean="0"/>
              <a:t>Even small changes can make a big difference</a:t>
            </a:r>
            <a:endParaRPr lang="en-US" dirty="0"/>
          </a:p>
        </p:txBody>
      </p:sp>
      <p:sp>
        <p:nvSpPr>
          <p:cNvPr id="4" name="Slide Number Placeholder 3"/>
          <p:cNvSpPr>
            <a:spLocks noGrp="1"/>
          </p:cNvSpPr>
          <p:nvPr>
            <p:ph type="sldNum" sz="quarter" idx="10"/>
          </p:nvPr>
        </p:nvSpPr>
        <p:spPr/>
        <p:txBody>
          <a:bodyPr/>
          <a:lstStyle/>
          <a:p>
            <a:fld id="{BAAB3BD2-E362-4321-BFB3-C2D278151D3A}"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AAB3BD2-E362-4321-BFB3-C2D278151D3A}" type="slidenum">
              <a:rPr lang="en-US" smtClean="0"/>
              <a:pPr/>
              <a:t>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This sequence of</a:t>
            </a:r>
            <a:r>
              <a:rPr lang="en-US" baseline="0" dirty="0" smtClean="0"/>
              <a:t> needs outlines the basic forces that motivate all of us.  The hierarchy of needs represents stages people go through, often several times a day.  The first stage is physiological needs – food, sleep, and clothing.  If these needs are not satisfied, you cannot go to the next level.  If you are worried about where your next meal will come from or where you will sleep tonight, you cannot achieve the higher levels.</a:t>
            </a:r>
          </a:p>
          <a:p>
            <a:r>
              <a:rPr lang="en-US" baseline="0" dirty="0" smtClean="0"/>
              <a:t>If these needs are taken care of, we progress to the next level which deals with safety and security.  We want to feel safe and secure, both physically and psychologically.  There are many reasons that we may feel unsafe or insecure.  These include working in an unsafe or unhealthy environment, fear of losing our job, fear of being dressed down by the boss, or fear of a poor rating on our annual performance review.  This is point 8 of Dr. Deming’s 14 points: “Drive out fear so everyone can work effectively for the company.”  It also includes point 12: “Remove barriers that rob the hourly worker of his right to pride of workmanship.”  The same holds for management.</a:t>
            </a:r>
          </a:p>
          <a:p>
            <a:r>
              <a:rPr lang="en-US" baseline="0" dirty="0" smtClean="0"/>
              <a:t>If the needs of the first two levels are met, we progress to the next level.  This level involves belonging and social acceptance.  Everyone wants to feel part of  something – a team, an organization, a church, etc.  If this occurs, we move to the fourth level which is self-esteem.  At this level, we can begin to build our self-worth and improve our confidence.  Once achieving this, we can move to the last level which is self-fulfillment and creativity.  We all have special talents and unique skills.</a:t>
            </a:r>
          </a:p>
        </p:txBody>
      </p:sp>
      <p:sp>
        <p:nvSpPr>
          <p:cNvPr id="4" name="Slide Number Placeholder 3"/>
          <p:cNvSpPr>
            <a:spLocks noGrp="1"/>
          </p:cNvSpPr>
          <p:nvPr>
            <p:ph type="sldNum" sz="quarter" idx="10"/>
          </p:nvPr>
        </p:nvSpPr>
        <p:spPr/>
        <p:txBody>
          <a:bodyPr/>
          <a:lstStyle/>
          <a:p>
            <a:fld id="{BAAB3BD2-E362-4321-BFB3-C2D278151D3A}" type="slidenum">
              <a:rPr lang="en-US" smtClean="0"/>
              <a:pPr/>
              <a:t>14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a:t>
            </a:r>
            <a:r>
              <a:rPr lang="en-US" baseline="0" dirty="0" smtClean="0"/>
              <a:t> is thinking of his production record, and says to the man:  “We can’t take care of it now.”  The foreman, for fear of his job, could not protect the best interests of the company.  He is judged by numbers only, not for avoiding shutdowns.  Can anyone blame him for doing his job?</a:t>
            </a:r>
          </a:p>
          <a:p>
            <a:endParaRPr lang="en-US" baseline="0" dirty="0" smtClean="0"/>
          </a:p>
          <a:p>
            <a:r>
              <a:rPr lang="en-US" baseline="0" dirty="0" smtClean="0"/>
              <a:t>Before they get the load out, the bearing freezes, as the millwright predicted.  In the repair job, the millwright finds, sure enough, that the shaft is badly grooved: four days lost to get a new shaft from Baltimore and replace it.</a:t>
            </a:r>
            <a:endParaRPr lang="en-US" dirty="0"/>
          </a:p>
        </p:txBody>
      </p:sp>
      <p:sp>
        <p:nvSpPr>
          <p:cNvPr id="4" name="Slide Number Placeholder 3"/>
          <p:cNvSpPr>
            <a:spLocks noGrp="1"/>
          </p:cNvSpPr>
          <p:nvPr>
            <p:ph type="sldNum" sz="quarter" idx="10"/>
          </p:nvPr>
        </p:nvSpPr>
        <p:spPr/>
        <p:txBody>
          <a:bodyPr/>
          <a:lstStyle/>
          <a:p>
            <a:fld id="{BAAB3BD2-E362-4321-BFB3-C2D278151D3A}" type="slidenum">
              <a:rPr lang="en-US" smtClean="0"/>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57364"/>
            <a:ext cx="7772400" cy="1470025"/>
          </a:xfrm>
        </p:spPr>
        <p:txBody>
          <a:bodyPr anchor="ctr"/>
          <a:lstStyle>
            <a:lvl1pPr algn="r">
              <a:defRPr>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defRPr>
            </a:lvl1pPr>
          </a:lstStyle>
          <a:p>
            <a:r>
              <a:rPr kumimoji="0" lang="en-US" smtClean="0"/>
              <a:t>Click to edit Master title style</a:t>
            </a:r>
            <a:endParaRPr kumimoji="0" lang="en-US"/>
          </a:p>
        </p:txBody>
      </p:sp>
      <p:sp>
        <p:nvSpPr>
          <p:cNvPr id="3" name="Subtitle 2"/>
          <p:cNvSpPr>
            <a:spLocks noGrp="1"/>
          </p:cNvSpPr>
          <p:nvPr>
            <p:ph type="subTitle" idx="1"/>
          </p:nvPr>
        </p:nvSpPr>
        <p:spPr>
          <a:xfrm>
            <a:off x="2062792" y="3357562"/>
            <a:ext cx="6400800" cy="1752600"/>
          </a:xfrm>
        </p:spPr>
        <p:txBody>
          <a:bodyPr/>
          <a:lstStyle>
            <a:lvl1pPr marL="0" indent="0" algn="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129E0D4E-AC12-40BD-A18B-A12F491CB63D}" type="datetimeFigureOut">
              <a:rPr lang="en-US" smtClean="0"/>
              <a:pPr/>
              <a:t>12/16/2010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48F59D-F287-40D4-8BFF-6251ACC3820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p:cNvGrpSpPr/>
          <p:nvPr/>
        </p:nvGrpSpPr>
        <p:grpSpPr>
          <a:xfrm>
            <a:off x="2207747" y="1332379"/>
            <a:ext cx="6482858" cy="144000"/>
            <a:chOff x="2214546" y="1427612"/>
            <a:chExt cx="6482858" cy="144000"/>
          </a:xfrm>
        </p:grpSpPr>
        <p:sp>
          <p:nvSpPr>
            <p:cNvPr id="8" name="Chevron 7"/>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9" name="Rectangle 8"/>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600200"/>
            <a:ext cx="8229600" cy="482919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9E0D4E-AC12-40BD-A18B-A12F491CB63D}" type="datetimeFigureOut">
              <a:rPr lang="en-US" smtClean="0"/>
              <a:pPr/>
              <a:t>12/16/2010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48F59D-F287-40D4-8BFF-6251ACC3820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5206" y="274638"/>
            <a:ext cx="1471594" cy="6154758"/>
          </a:xfrm>
        </p:spPr>
        <p:txBody>
          <a:bodyPr vert="eaVert"/>
          <a:lstStyle>
            <a:lvl1pPr>
              <a:defRPr>
                <a:effectLst>
                  <a:outerShdw blurRad="50800" dist="50800" dir="18900000" algn="tl" rotWithShape="0">
                    <a:srgbClr val="000000">
                      <a:alpha val="43137"/>
                    </a:srgbClr>
                  </a:outerShdw>
                </a:effectLst>
              </a:defRPr>
            </a:lvl1p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686568" cy="615475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9E0D4E-AC12-40BD-A18B-A12F491CB63D}" type="datetimeFigureOut">
              <a:rPr lang="en-US" smtClean="0"/>
              <a:pPr/>
              <a:t>12/16/2010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48F59D-F287-40D4-8BFF-6251ACC3820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23"/>
          <p:cNvGrpSpPr/>
          <p:nvPr/>
        </p:nvGrpSpPr>
        <p:grpSpPr>
          <a:xfrm>
            <a:off x="2207747" y="1332379"/>
            <a:ext cx="6482858" cy="144000"/>
            <a:chOff x="2214546" y="1427612"/>
            <a:chExt cx="6482858" cy="144000"/>
          </a:xfrm>
        </p:grpSpPr>
        <p:sp>
          <p:nvSpPr>
            <p:cNvPr id="10" name="Chevron 9"/>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23" name="Rectangle 22"/>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9E0D4E-AC12-40BD-A18B-A12F491CB63D}" type="datetimeFigureOut">
              <a:rPr lang="en-US" smtClean="0"/>
              <a:pPr/>
              <a:t>12/16/2010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48F59D-F287-40D4-8BFF-6251ACC3820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286113"/>
            <a:ext cx="7772400" cy="1362075"/>
          </a:xfrm>
        </p:spPr>
        <p:txBody>
          <a:bodyPr anchor="t"/>
          <a:lstStyle>
            <a:lvl1pPr algn="r">
              <a:defRPr sz="4000" b="0" cap="all">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1785926"/>
            <a:ext cx="7772400" cy="1500187"/>
          </a:xfrm>
        </p:spPr>
        <p:txBody>
          <a:bodyPr anchor="b"/>
          <a:lstStyle>
            <a:lvl1pPr marL="0" indent="0" algn="r">
              <a:buNone/>
              <a:defRPr sz="2000">
                <a:solidFill>
                  <a:schemeClr val="tx1">
                    <a:tint val="75000"/>
                  </a:schemeClr>
                </a:solidFill>
              </a:defRPr>
            </a:lvl1pPr>
            <a:lvl2pPr marL="457200" indent="0" algn="r">
              <a:buNone/>
              <a:defRPr sz="1800">
                <a:solidFill>
                  <a:schemeClr val="tx1">
                    <a:tint val="75000"/>
                  </a:schemeClr>
                </a:solidFill>
              </a:defRPr>
            </a:lvl2pPr>
            <a:lvl3pPr marL="914400" indent="0" algn="r">
              <a:buNone/>
              <a:defRPr sz="1600">
                <a:solidFill>
                  <a:schemeClr val="tx1">
                    <a:tint val="75000"/>
                  </a:schemeClr>
                </a:solidFill>
              </a:defRPr>
            </a:lvl3pPr>
            <a:lvl4pPr marL="1371600" indent="0" algn="r">
              <a:buNone/>
              <a:defRPr sz="1400">
                <a:solidFill>
                  <a:schemeClr val="tx1">
                    <a:tint val="75000"/>
                  </a:schemeClr>
                </a:solidFill>
              </a:defRPr>
            </a:lvl4pPr>
            <a:lvl5pPr marL="1828800" indent="0" algn="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9E0D4E-AC12-40BD-A18B-A12F491CB63D}" type="datetimeFigureOut">
              <a:rPr lang="en-US" smtClean="0"/>
              <a:pPr/>
              <a:t>12/16/2010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48F59D-F287-40D4-8BFF-6251ACC3820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p:cNvGrpSpPr/>
          <p:nvPr/>
        </p:nvGrpSpPr>
        <p:grpSpPr>
          <a:xfrm>
            <a:off x="2207747" y="1332379"/>
            <a:ext cx="6482858" cy="144000"/>
            <a:chOff x="2214546" y="1427612"/>
            <a:chExt cx="6482858" cy="144000"/>
          </a:xfrm>
        </p:grpSpPr>
        <p:sp>
          <p:nvSpPr>
            <p:cNvPr id="9" name="Chevron 8"/>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0" name="Rectangle 9"/>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29E0D4E-AC12-40BD-A18B-A12F491CB63D}" type="datetimeFigureOut">
              <a:rPr lang="en-US" smtClean="0"/>
              <a:pPr/>
              <a:t>12/16/2010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48F59D-F287-40D4-8BFF-6251ACC3820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2207747" y="1332379"/>
            <a:ext cx="6482858" cy="144000"/>
            <a:chOff x="2214546" y="1427612"/>
            <a:chExt cx="6482858" cy="144000"/>
          </a:xfrm>
        </p:grpSpPr>
        <p:sp>
          <p:nvSpPr>
            <p:cNvPr id="11" name="Chevron 10"/>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2" name="Rectangle 11"/>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29E0D4E-AC12-40BD-A18B-A12F491CB63D}" type="datetimeFigureOut">
              <a:rPr lang="en-US" smtClean="0"/>
              <a:pPr/>
              <a:t>12/16/2010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48F59D-F287-40D4-8BFF-6251ACC3820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6" name="Group 5"/>
          <p:cNvGrpSpPr/>
          <p:nvPr/>
        </p:nvGrpSpPr>
        <p:grpSpPr>
          <a:xfrm>
            <a:off x="2207747" y="1332379"/>
            <a:ext cx="6482858" cy="144000"/>
            <a:chOff x="2214546" y="1427612"/>
            <a:chExt cx="6482858" cy="144000"/>
          </a:xfrm>
        </p:grpSpPr>
        <p:sp>
          <p:nvSpPr>
            <p:cNvPr id="7" name="Chevron 6"/>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8" name="Rectangle 7"/>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29E0D4E-AC12-40BD-A18B-A12F491CB63D}" type="datetimeFigureOut">
              <a:rPr lang="en-US" smtClean="0"/>
              <a:pPr/>
              <a:t>12/16/2010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48F59D-F287-40D4-8BFF-6251ACC3820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9E0D4E-AC12-40BD-A18B-A12F491CB63D}" type="datetimeFigureOut">
              <a:rPr lang="en-US" smtClean="0"/>
              <a:pPr/>
              <a:t>12/16/2010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48F59D-F287-40D4-8BFF-6251ACC3820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0745" y="285728"/>
            <a:ext cx="5106055" cy="1162050"/>
          </a:xfrm>
        </p:spPr>
        <p:txBody>
          <a:bodyPr anchor="ctr">
            <a:normAutofit/>
          </a:bodyPr>
          <a:lstStyle>
            <a:lvl1pPr algn="ctr">
              <a:defRPr sz="3200" b="0" kern="1200" cap="all">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effectLst>
                  <a:outerShdw blurRad="44450" dist="41910" dir="3600000" algn="tl">
                    <a:srgbClr val="000000">
                      <a:alpha val="50000"/>
                    </a:srgbClr>
                  </a:outerShdw>
                </a:effectLst>
                <a:latin typeface="+mj-lt"/>
                <a:ea typeface="+mj-ea"/>
                <a:cs typeface="+mj-cs"/>
              </a:defRPr>
            </a:lvl1pPr>
          </a:lstStyle>
          <a:p>
            <a:r>
              <a:rPr kumimoji="0" lang="en-US" smtClean="0"/>
              <a:t>Click to edit Master title style</a:t>
            </a:r>
            <a:endParaRPr kumimoji="0" lang="en-US"/>
          </a:p>
        </p:txBody>
      </p:sp>
      <p:sp>
        <p:nvSpPr>
          <p:cNvPr id="3" name="Content Placeholder 2"/>
          <p:cNvSpPr>
            <a:spLocks noGrp="1"/>
          </p:cNvSpPr>
          <p:nvPr>
            <p:ph idx="1"/>
          </p:nvPr>
        </p:nvSpPr>
        <p:spPr>
          <a:xfrm>
            <a:off x="3575050" y="1446218"/>
            <a:ext cx="5111750" cy="46796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457201" y="285729"/>
            <a:ext cx="3008313" cy="5840435"/>
          </a:xfrm>
        </p:spPr>
        <p:txBody>
          <a:bodyPr anchor="b"/>
          <a:lstStyle>
            <a:lvl1pPr marL="0" indent="0">
              <a:spcAft>
                <a:spcPts val="0"/>
              </a:spcAft>
              <a:buNone/>
              <a:defRPr sz="1400"/>
            </a:lvl1pPr>
            <a:lvl2pPr marL="457200" indent="0">
              <a:spcAft>
                <a:spcPts val="0"/>
              </a:spcAft>
              <a:buNone/>
              <a:defRPr sz="1200"/>
            </a:lvl2pPr>
            <a:lvl3pPr marL="914400" indent="0">
              <a:spcAft>
                <a:spcPts val="0"/>
              </a:spcAft>
              <a:buNone/>
              <a:defRPr sz="1000"/>
            </a:lvl3pPr>
            <a:lvl4pPr marL="1371600" indent="0">
              <a:spcAft>
                <a:spcPts val="0"/>
              </a:spcAft>
              <a:buNone/>
              <a:defRPr sz="900"/>
            </a:lvl4pPr>
            <a:lvl5pPr marL="1828800" indent="0">
              <a:spcAft>
                <a:spcPts val="0"/>
              </a:spcAft>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29E0D4E-AC12-40BD-A18B-A12F491CB63D}" type="datetimeFigureOut">
              <a:rPr lang="en-US" smtClean="0"/>
              <a:pPr/>
              <a:t>12/16/2010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48F59D-F287-40D4-8BFF-6251ACC3820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715272" y="615868"/>
            <a:ext cx="928694" cy="5813528"/>
          </a:xfrm>
        </p:spPr>
        <p:txBody>
          <a:bodyPr vert="eaVert" anchor="ctr">
            <a:normAutofit/>
          </a:bodyPr>
          <a:lstStyle>
            <a:lvl1pPr algn="l">
              <a:defRPr sz="2800" b="0" kern="1200" cap="all">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effectLst>
                  <a:outerShdw blurRad="44450" dist="41910" dir="18600000" algn="tl">
                    <a:srgbClr val="000000">
                      <a:alpha val="50000"/>
                    </a:srgbClr>
                  </a:outerShdw>
                </a:effectLst>
                <a:latin typeface="+mj-lt"/>
                <a:ea typeface="+mj-ea"/>
                <a:cs typeface="+mj-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714348" y="612777"/>
            <a:ext cx="6858048" cy="4745051"/>
          </a:xfrm>
          <a:ln w="38100" cap="flat" cmpd="sng" algn="ct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prstDash val="solid"/>
          </a:ln>
          <a:effectLst>
            <a:outerShdw blurRad="38100" dist="50800" dir="5400000" algn="tl" rotWithShape="0">
              <a:srgbClr val="000000">
                <a:alpha val="50000"/>
              </a:srgbClr>
            </a:outerShdw>
          </a:effectLst>
        </p:spPr>
        <p:style>
          <a:lnRef idx="2">
            <a:schemeClr val="accent1"/>
          </a:lnRef>
          <a:fillRef idx="1">
            <a:schemeClr val="lt1"/>
          </a:fillRef>
          <a:effectRef idx="0">
            <a:schemeClr val="accent1"/>
          </a:effectRef>
          <a:fontRef idx="minor">
            <a:schemeClr val="dk1"/>
          </a:fontRef>
        </p:style>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714348" y="5500702"/>
            <a:ext cx="6858048" cy="92869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29E0D4E-AC12-40BD-A18B-A12F491CB63D}" type="datetimeFigureOut">
              <a:rPr lang="en-US" smtClean="0"/>
              <a:pPr/>
              <a:t>12/16/2010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48F59D-F287-40D4-8BFF-6251ACC3820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blipFill>
            <a:blip r:embed="rId13" cstate="print">
              <a:alphaModFix amt="30000"/>
              <a:duotone>
                <a:schemeClr val="accent1"/>
                <a:srgbClr val="FFFFFF"/>
              </a:duotone>
            </a:blip>
            <a:tile tx="0" ty="0" sx="100000" sy="100000" flip="none" algn="tl"/>
          </a:blipFill>
          <a:ln w="25400" cap="flat" cmpd="sng" algn="ctr">
            <a:noFill/>
            <a:prstDash val="solid"/>
          </a:ln>
          <a:effectLst/>
        </p:spPr>
        <p:style>
          <a:lnRef idx="2">
            <a:schemeClr val="accent1"/>
          </a:lnRef>
          <a:fillRef idx="1">
            <a:schemeClr val="accent1"/>
          </a:fillRef>
          <a:effectRef idx="0">
            <a:schemeClr val="accent1"/>
          </a:effectRef>
          <a:fontRef idx="minor">
            <a:schemeClr val="lt1"/>
          </a:fontRef>
        </p:style>
        <p:txBody>
          <a:bodyPr rtlCol="0" anchor="ctr"/>
          <a:lstStyle/>
          <a:p>
            <a:pPr marL="0" algn="ctr" rtl="0" eaLnBrk="1" latinLnBrk="0" hangingPunct="1"/>
            <a:endParaRPr kumimoji="0" lang="zh-CN" altLang="en-US" kern="1200">
              <a:solidFill>
                <a:schemeClr val="lt1"/>
              </a:solidFill>
              <a:latin typeface="+mn-lt"/>
              <a:ea typeface="+mn-ea"/>
              <a:cs typeface="+mn-cs"/>
            </a:endParaRPr>
          </a:p>
        </p:txBody>
      </p:sp>
      <p:grpSp>
        <p:nvGrpSpPr>
          <p:cNvPr id="8" name="Group 17"/>
          <p:cNvGrpSpPr/>
          <p:nvPr/>
        </p:nvGrpSpPr>
        <p:grpSpPr>
          <a:xfrm>
            <a:off x="0" y="6570024"/>
            <a:ext cx="9144000" cy="288000"/>
            <a:chOff x="0" y="6353387"/>
            <a:chExt cx="9144000" cy="361763"/>
          </a:xfrm>
        </p:grpSpPr>
        <p:grpSp>
          <p:nvGrpSpPr>
            <p:cNvPr id="9" name="Group 16"/>
            <p:cNvGrpSpPr/>
            <p:nvPr/>
          </p:nvGrpSpPr>
          <p:grpSpPr>
            <a:xfrm>
              <a:off x="0" y="6353387"/>
              <a:ext cx="8756597" cy="360000"/>
              <a:chOff x="1" y="6353387"/>
              <a:chExt cx="8756597" cy="360000"/>
            </a:xfrm>
          </p:grpSpPr>
          <p:sp>
            <p:nvSpPr>
              <p:cNvPr id="10" name="Freeform 9"/>
              <p:cNvSpPr/>
              <p:nvPr userDrawn="1"/>
            </p:nvSpPr>
            <p:spPr>
              <a:xfrm>
                <a:off x="1" y="6533387"/>
                <a:ext cx="8756597" cy="180000"/>
              </a:xfrm>
              <a:custGeom>
                <a:avLst/>
                <a:gdLst/>
                <a:ahLst/>
                <a:cxnLst/>
                <a:rect l="0" t="0" r="0" b="0"/>
                <a:pathLst>
                  <a:path w="7867650" h="177288">
                    <a:moveTo>
                      <a:pt x="7867650" y="177288"/>
                    </a:moveTo>
                    <a:lnTo>
                      <a:pt x="0" y="171450"/>
                    </a:lnTo>
                    <a:lnTo>
                      <a:pt x="0" y="0"/>
                    </a:lnTo>
                    <a:lnTo>
                      <a:pt x="7753350" y="0"/>
                    </a:lnTo>
                    <a:close/>
                  </a:path>
                </a:pathLst>
              </a:custGeom>
              <a:gradFill flip="none" rotWithShape="1">
                <a:gsLst>
                  <a:gs pos="25000">
                    <a:schemeClr val="accent1">
                      <a:shade val="50000"/>
                      <a:alpha val="75000"/>
                    </a:schemeClr>
                  </a:gs>
                  <a:gs pos="100000">
                    <a:schemeClr val="accent1">
                      <a:tint val="40000"/>
                      <a:alpha val="5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11" name="Freeform 10"/>
              <p:cNvSpPr/>
              <p:nvPr userDrawn="1"/>
            </p:nvSpPr>
            <p:spPr>
              <a:xfrm flipV="1">
                <a:off x="1" y="6353387"/>
                <a:ext cx="8756597" cy="180000"/>
              </a:xfrm>
              <a:custGeom>
                <a:avLst/>
                <a:gdLst/>
                <a:ahLst/>
                <a:cxnLst/>
                <a:rect l="0" t="0" r="0" b="0"/>
                <a:pathLst>
                  <a:path w="7867650" h="177288">
                    <a:moveTo>
                      <a:pt x="7867650" y="177288"/>
                    </a:moveTo>
                    <a:lnTo>
                      <a:pt x="0" y="171450"/>
                    </a:lnTo>
                    <a:lnTo>
                      <a:pt x="0" y="0"/>
                    </a:lnTo>
                    <a:lnTo>
                      <a:pt x="7753350" y="0"/>
                    </a:lnTo>
                    <a:close/>
                  </a:path>
                </a:pathLst>
              </a:custGeom>
              <a:gradFill flip="none" rotWithShape="1">
                <a:gsLst>
                  <a:gs pos="25000">
                    <a:schemeClr val="accent1">
                      <a:shade val="75000"/>
                      <a:alpha val="75000"/>
                    </a:schemeClr>
                  </a:gs>
                  <a:gs pos="100000">
                    <a:schemeClr val="accent1">
                      <a:tint val="40000"/>
                      <a:alpha val="5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grpSp>
          <p:nvGrpSpPr>
            <p:cNvPr id="15" name="Group 15"/>
            <p:cNvGrpSpPr/>
            <p:nvPr/>
          </p:nvGrpSpPr>
          <p:grpSpPr>
            <a:xfrm>
              <a:off x="8640700" y="6354583"/>
              <a:ext cx="503300" cy="360567"/>
              <a:chOff x="8640700" y="6354583"/>
              <a:chExt cx="503300" cy="360567"/>
            </a:xfrm>
          </p:grpSpPr>
          <p:sp>
            <p:nvSpPr>
              <p:cNvPr id="12" name="Chevron 11"/>
              <p:cNvSpPr/>
              <p:nvPr userDrawn="1"/>
            </p:nvSpPr>
            <p:spPr>
              <a:xfrm flipH="1">
                <a:off x="8640700" y="6354583"/>
                <a:ext cx="249884" cy="360000"/>
              </a:xfrm>
              <a:prstGeom prst="chevron">
                <a:avLst>
                  <a:gd name="adj" fmla="val 50000"/>
                </a:avLst>
              </a:prstGeom>
              <a:gradFill flip="none" rotWithShape="1">
                <a:gsLst>
                  <a:gs pos="0">
                    <a:schemeClr val="accent1">
                      <a:alpha val="60000"/>
                    </a:schemeClr>
                  </a:gs>
                  <a:gs pos="100000">
                    <a:schemeClr val="accent1"/>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3" name="Chevron 12"/>
              <p:cNvSpPr/>
              <p:nvPr userDrawn="1"/>
            </p:nvSpPr>
            <p:spPr>
              <a:xfrm flipH="1">
                <a:off x="8767248" y="6355150"/>
                <a:ext cx="249884" cy="360000"/>
              </a:xfrm>
              <a:prstGeom prst="chevron">
                <a:avLst>
                  <a:gd name="adj" fmla="val 50000"/>
                </a:avLst>
              </a:prstGeom>
              <a:gradFill flip="none" rotWithShape="1">
                <a:gsLst>
                  <a:gs pos="0">
                    <a:schemeClr val="accent1"/>
                  </a:gs>
                  <a:gs pos="100000">
                    <a:schemeClr val="accent1">
                      <a:shade val="7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4" name="Chevron 13"/>
              <p:cNvSpPr/>
              <p:nvPr userDrawn="1"/>
            </p:nvSpPr>
            <p:spPr>
              <a:xfrm flipH="1">
                <a:off x="8894116" y="6355000"/>
                <a:ext cx="249884" cy="360000"/>
              </a:xfrm>
              <a:prstGeom prst="chevron">
                <a:avLst>
                  <a:gd name="adj" fmla="val 50000"/>
                </a:avLst>
              </a:prstGeom>
              <a:gradFill flip="none" rotWithShape="1">
                <a:gsLst>
                  <a:gs pos="0">
                    <a:schemeClr val="accent1">
                      <a:shade val="75000"/>
                    </a:schemeClr>
                  </a:gs>
                  <a:gs pos="100000">
                    <a:schemeClr val="accent1">
                      <a:shade val="50000"/>
                      <a:shade val="2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grpSp>
      </p:grpSp>
      <p:sp>
        <p:nvSpPr>
          <p:cNvPr id="2" name="Title Placeholder 1"/>
          <p:cNvSpPr>
            <a:spLocks noGrp="1"/>
          </p:cNvSpPr>
          <p:nvPr>
            <p:ph type="title"/>
          </p:nvPr>
        </p:nvSpPr>
        <p:spPr>
          <a:xfrm>
            <a:off x="457200" y="274638"/>
            <a:ext cx="8229600" cy="1143000"/>
          </a:xfrm>
          <a:prstGeom prst="rect">
            <a:avLst/>
          </a:prstGeom>
        </p:spPr>
        <p:txBody>
          <a:bodyPr vert="horz" rtlCol="0" anchor="ctr">
            <a:normAutofit/>
            <a:scene3d>
              <a:camera prst="orthographicFront"/>
              <a:lightRig rig="threePt" dir="tl">
                <a:rot lat="0" lon="0" rev="7200000"/>
              </a:lightRig>
            </a:scene3d>
            <a:sp3d contourW="6350">
              <a:contourClr>
                <a:schemeClr val="accent1"/>
              </a:contourClr>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00200"/>
            <a:ext cx="8229600" cy="4525963"/>
          </a:xfrm>
          <a:prstGeom prst="rect">
            <a:avLst/>
          </a:prstGeom>
        </p:spPr>
        <p:txBody>
          <a:bodyPr vert="horz"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0" y="6570000"/>
            <a:ext cx="1643042" cy="288000"/>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129E0D4E-AC12-40BD-A18B-A12F491CB63D}" type="datetimeFigureOut">
              <a:rPr lang="en-US" smtClean="0"/>
              <a:pPr/>
              <a:t>12/16/2010</a:t>
            </a:fld>
            <a:endParaRPr lang="en-US" dirty="0"/>
          </a:p>
        </p:txBody>
      </p:sp>
      <p:sp>
        <p:nvSpPr>
          <p:cNvPr id="5" name="Footer Placeholder 4"/>
          <p:cNvSpPr>
            <a:spLocks noGrp="1"/>
          </p:cNvSpPr>
          <p:nvPr>
            <p:ph type="ftr" sz="quarter" idx="3"/>
          </p:nvPr>
        </p:nvSpPr>
        <p:spPr>
          <a:xfrm>
            <a:off x="1643042" y="6570000"/>
            <a:ext cx="4214842" cy="288000"/>
          </a:xfrm>
          <a:prstGeom prst="rect">
            <a:avLst/>
          </a:prstGeom>
        </p:spPr>
        <p:txBody>
          <a:bodyPr vert="horz" rtlCol="0" anchor="ctr"/>
          <a:lstStyle>
            <a:lvl1pPr algn="l" eaLnBrk="1" latinLnBrk="0" hangingPunct="1">
              <a:defRPr kumimoji="0" sz="1200">
                <a:solidFill>
                  <a:schemeClr val="tx1">
                    <a:tint val="85000"/>
                  </a:schemeClr>
                </a:solidFill>
              </a:defRPr>
            </a:lvl1pPr>
          </a:lstStyle>
          <a:p>
            <a:endParaRPr lang="en-US" dirty="0"/>
          </a:p>
        </p:txBody>
      </p:sp>
      <p:sp>
        <p:nvSpPr>
          <p:cNvPr id="6" name="Slide Number Placeholder 5"/>
          <p:cNvSpPr>
            <a:spLocks noGrp="1"/>
          </p:cNvSpPr>
          <p:nvPr>
            <p:ph type="sldNum" sz="quarter" idx="4"/>
          </p:nvPr>
        </p:nvSpPr>
        <p:spPr>
          <a:xfrm>
            <a:off x="8572528" y="6570000"/>
            <a:ext cx="571472" cy="288000"/>
          </a:xfrm>
          <a:prstGeom prst="rect">
            <a:avLst/>
          </a:prstGeom>
        </p:spPr>
        <p:txBody>
          <a:bodyPr vert="horz" rtlCol="0" anchor="ctr"/>
          <a:lstStyle>
            <a:lvl1pPr algn="ctr" eaLnBrk="1" latinLnBrk="0" hangingPunct="1">
              <a:defRPr kumimoji="0" sz="1200">
                <a:solidFill>
                  <a:schemeClr val="tx1">
                    <a:tint val="95000"/>
                  </a:schemeClr>
                </a:solidFill>
              </a:defRPr>
            </a:lvl1pPr>
          </a:lstStyle>
          <a:p>
            <a:fld id="{9348F59D-F287-40D4-8BFF-6251ACC3820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lang="zh-CN" altLang="en-US" sz="4400" b="1" kern="1200" dirty="0">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5400000" scaled="1"/>
            <a:tileRect/>
          </a:gradFill>
          <a:effectLst>
            <a:outerShdw blurRad="44450" dist="41910" dir="3600000" algn="tl">
              <a:srgbClr val="000000">
                <a:alpha val="50000"/>
              </a:srgb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60000"/>
        <a:buFont typeface="Wingdings 2"/>
        <a:buChar char=""/>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6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6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6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Documents%20and%20Settings\jkennedy\My%20Documents\My%20Videos\RSA%20Animate%20-%20Drive%20%20The%20surprising%20truth%20about%20what%20motivates%20us.wmv"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file:///C:\Documents%20and%20Settings\jkennedy\My%20Documents\My%20Videos\Joint%20Commission%20Linebacker.wmv"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C:\Documents%20and%20Settings\jkennedy\My%20Documents\My%20Videos\The%20Buzz%20Log%20-%20Dancing%20Kid%20the%20Latest%20Viral%20Hit%20-%20Yahoo!%20Buzz.wmv"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solidFill>
                  <a:schemeClr val="accent1">
                    <a:lumMod val="50000"/>
                  </a:schemeClr>
                </a:solidFill>
              </a:rPr>
              <a:t>WHY ARE WE HERE?</a:t>
            </a:r>
            <a:endParaRPr lang="en-US" sz="5400" dirty="0">
              <a:solidFill>
                <a:schemeClr val="accent1">
                  <a:lumMod val="50000"/>
                </a:schemeClr>
              </a:solidFill>
            </a:endParaRPr>
          </a:p>
        </p:txBody>
      </p:sp>
      <p:sp>
        <p:nvSpPr>
          <p:cNvPr id="3" name="Content Placeholder 2"/>
          <p:cNvSpPr>
            <a:spLocks noGrp="1"/>
          </p:cNvSpPr>
          <p:nvPr>
            <p:ph type="body" idx="4294967295"/>
          </p:nvPr>
        </p:nvSpPr>
        <p:spPr>
          <a:xfrm>
            <a:off x="1371600" y="1785938"/>
            <a:ext cx="7772400" cy="1500187"/>
          </a:xfrm>
        </p:spPr>
        <p:txBody>
          <a:bodyPr>
            <a:normAutofit fontScale="70000" lnSpcReduction="20000"/>
          </a:bodyPr>
          <a:lstStyle/>
          <a:p>
            <a:r>
              <a:rPr lang="en-US" sz="4400" dirty="0" smtClean="0">
                <a:solidFill>
                  <a:schemeClr val="accent1">
                    <a:lumMod val="50000"/>
                  </a:schemeClr>
                </a:solidFill>
              </a:rPr>
              <a:t>To have fun</a:t>
            </a:r>
          </a:p>
          <a:p>
            <a:r>
              <a:rPr lang="en-US" sz="4400" dirty="0" smtClean="0">
                <a:solidFill>
                  <a:schemeClr val="accent1">
                    <a:lumMod val="50000"/>
                  </a:schemeClr>
                </a:solidFill>
              </a:rPr>
              <a:t>To learn</a:t>
            </a:r>
          </a:p>
          <a:p>
            <a:r>
              <a:rPr lang="en-US" sz="4400" dirty="0" smtClean="0">
                <a:solidFill>
                  <a:schemeClr val="accent1">
                    <a:lumMod val="50000"/>
                  </a:schemeClr>
                </a:solidFill>
              </a:rPr>
              <a:t>To make a difference</a:t>
            </a:r>
            <a:endParaRPr lang="en-US" sz="4400" dirty="0">
              <a:solidFill>
                <a:schemeClr val="accent1">
                  <a:lumMod val="50000"/>
                </a:schemeClr>
              </a:solidFill>
            </a:endParaRPr>
          </a:p>
        </p:txBody>
      </p:sp>
      <p:pic>
        <p:nvPicPr>
          <p:cNvPr id="1029" name="Picture 5"/>
          <p:cNvPicPr>
            <a:picLocks noChangeAspect="1" noChangeArrowheads="1"/>
          </p:cNvPicPr>
          <p:nvPr/>
        </p:nvPicPr>
        <p:blipFill>
          <a:blip r:embed="rId3" cstate="print"/>
          <a:srcRect/>
          <a:stretch>
            <a:fillRect/>
          </a:stretch>
        </p:blipFill>
        <p:spPr bwMode="auto">
          <a:xfrm>
            <a:off x="381000" y="1524000"/>
            <a:ext cx="3352800" cy="25908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3.33333E-6 -1.11111E-6 L 0.55833 -1.11111E-6 " pathEditMode="relative" rAng="0" ptsTypes="AA">
                                      <p:cBhvr>
                                        <p:cTn id="6" dur="2000" fill="hold"/>
                                        <p:tgtEl>
                                          <p:spTgt spid="1029"/>
                                        </p:tgtEl>
                                        <p:attrNameLst>
                                          <p:attrName>ppt_x</p:attrName>
                                          <p:attrName>ppt_y</p:attrName>
                                        </p:attrNameLst>
                                      </p:cBhvr>
                                      <p:rCtr x="279" y="0"/>
                                    </p:animMotion>
                                  </p:childTnLst>
                                </p:cTn>
                              </p:par>
                            </p:childTnLst>
                          </p:cTn>
                        </p:par>
                        <p:par>
                          <p:cTn id="7" fill="hold">
                            <p:stCondLst>
                              <p:cond delay="2000"/>
                            </p:stCondLst>
                            <p:childTnLst>
                              <p:par>
                                <p:cTn id="8" presetID="9" presetClass="entr" presetSubtype="0" fill="hold"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ssolve">
                                      <p:cBhvr>
                                        <p:cTn id="10" dur="2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dissolve">
                                      <p:cBhvr>
                                        <p:cTn id="2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pic>
        <p:nvPicPr>
          <p:cNvPr id="4" name="RSA Animate - Drive  The surprising truth about what motivates us.wmv">
            <a:hlinkClick r:id="" action="ppaction://media"/>
          </p:cNvPr>
          <p:cNvPicPr>
            <a:picLocks noGrp="1" noRot="1" noChangeAspect="1"/>
          </p:cNvPicPr>
          <p:nvPr>
            <p:ph idx="1"/>
            <a:videoFile r:link="rId1"/>
          </p:nvPr>
        </p:nvPicPr>
        <p:blipFill>
          <a:blip r:embed="rId3" cstate="print"/>
          <a:stretch>
            <a:fillRect/>
          </a:stretch>
        </p:blipFill>
        <p:spPr>
          <a:xfrm>
            <a:off x="2286000" y="2490788"/>
            <a:ext cx="4572000" cy="27432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730" name="Rectangle 2"/>
          <p:cNvSpPr>
            <a:spLocks noGrp="1" noChangeArrowheads="1"/>
          </p:cNvSpPr>
          <p:nvPr>
            <p:ph type="title"/>
          </p:nvPr>
        </p:nvSpPr>
        <p:spPr>
          <a:xfrm>
            <a:off x="609600" y="228600"/>
            <a:ext cx="8534400" cy="1371600"/>
          </a:xfrm>
        </p:spPr>
        <p:txBody>
          <a:bodyPr>
            <a:normAutofit/>
          </a:bodyPr>
          <a:lstStyle/>
          <a:p>
            <a:r>
              <a:rPr lang="en-US" dirty="0" smtClean="0">
                <a:latin typeface="Georgia" pitchFamily="18" charset="0"/>
              </a:rPr>
              <a:t>Motivation</a:t>
            </a:r>
            <a:endParaRPr lang="en-US" dirty="0">
              <a:latin typeface="Georgia" pitchFamily="18" charset="0"/>
            </a:endParaRPr>
          </a:p>
        </p:txBody>
      </p:sp>
      <p:sp>
        <p:nvSpPr>
          <p:cNvPr id="969731" name="Rectangle 3"/>
          <p:cNvSpPr>
            <a:spLocks noGrp="1" noChangeArrowheads="1"/>
          </p:cNvSpPr>
          <p:nvPr>
            <p:ph idx="1"/>
          </p:nvPr>
        </p:nvSpPr>
        <p:spPr>
          <a:xfrm>
            <a:off x="228600" y="1676400"/>
            <a:ext cx="8686800" cy="4495800"/>
          </a:xfrm>
        </p:spPr>
        <p:txBody>
          <a:bodyPr>
            <a:normAutofit fontScale="85000" lnSpcReduction="20000"/>
          </a:bodyPr>
          <a:lstStyle/>
          <a:p>
            <a:pPr>
              <a:buNone/>
            </a:pPr>
            <a:r>
              <a:rPr lang="en-US" sz="2800" b="1" dirty="0" smtClean="0"/>
              <a:t>Overjustification</a:t>
            </a:r>
          </a:p>
          <a:p>
            <a:r>
              <a:rPr lang="en-US" sz="2800" dirty="0" smtClean="0"/>
              <a:t>When an extrinsic reward (e.g., money, prizes) is given to someone who was intrinsically motivated, thus making the extrinsic reward unnecessary.</a:t>
            </a:r>
          </a:p>
          <a:p>
            <a:r>
              <a:rPr lang="en-US" sz="2800" dirty="0" smtClean="0"/>
              <a:t>It is vital that managers take the time to listen to an employee, to understand what he/she is looking for: recognition by the company, or by his peers, flexible working hours, time to take a class, etc.  In this way, a manager can provide positive outcomes for his people, and may even move some people toward replacement of extrinsic motivation with intrinsic motivation.</a:t>
            </a:r>
          </a:p>
          <a:p>
            <a:r>
              <a:rPr lang="en-US" sz="2800" dirty="0" smtClean="0"/>
              <a:t>There are fine lines between extrinsic motivation, intrinsic motivation, and overjustification; but it is the responsibility of  managers to discern the differences between these concepts.</a:t>
            </a:r>
          </a:p>
          <a:p>
            <a:endParaRPr lang="en-US" sz="2800" dirty="0" smtClean="0"/>
          </a:p>
          <a:p>
            <a:pPr>
              <a:buNone/>
            </a:pPr>
            <a:endParaRPr lang="en-US" sz="2800" dirty="0" smtClean="0"/>
          </a:p>
          <a:p>
            <a:endParaRPr lang="en-US" sz="2800" b="0" dirty="0">
              <a:latin typeface="Georgia"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Fear</a:t>
            </a:r>
            <a:endParaRPr lang="en-US" dirty="0"/>
          </a:p>
        </p:txBody>
      </p:sp>
      <p:sp>
        <p:nvSpPr>
          <p:cNvPr id="3" name="Content Placeholder 2"/>
          <p:cNvSpPr>
            <a:spLocks noGrp="1"/>
          </p:cNvSpPr>
          <p:nvPr>
            <p:ph idx="1"/>
          </p:nvPr>
        </p:nvSpPr>
        <p:spPr/>
        <p:txBody>
          <a:bodyPr>
            <a:normAutofit fontScale="77500" lnSpcReduction="20000"/>
          </a:bodyPr>
          <a:lstStyle/>
          <a:p>
            <a:pPr algn="ctr">
              <a:buNone/>
            </a:pPr>
            <a:r>
              <a:rPr lang="en-US" dirty="0" smtClean="0"/>
              <a:t>Deming’s 14 Points for Management: Point 8</a:t>
            </a:r>
          </a:p>
          <a:p>
            <a:pPr algn="ctr">
              <a:buNone/>
            </a:pPr>
            <a:r>
              <a:rPr lang="en-US" dirty="0" smtClean="0"/>
              <a:t>Drive out Fear</a:t>
            </a:r>
          </a:p>
          <a:p>
            <a:pPr>
              <a:buNone/>
            </a:pPr>
            <a:r>
              <a:rPr lang="en-US" dirty="0" smtClean="0"/>
              <a:t>“No one can put in his best performance unless she/he feels secure. </a:t>
            </a:r>
            <a:r>
              <a:rPr lang="en-US" i="1" dirty="0" smtClean="0"/>
              <a:t>Se</a:t>
            </a:r>
            <a:r>
              <a:rPr lang="en-US" dirty="0" smtClean="0"/>
              <a:t> comes from Latin, meaning without.  </a:t>
            </a:r>
            <a:r>
              <a:rPr lang="en-US" i="1" dirty="0" smtClean="0"/>
              <a:t>Cure</a:t>
            </a:r>
            <a:r>
              <a:rPr lang="en-US" dirty="0" smtClean="0"/>
              <a:t> means fear or care.  Secure means without fear, not afraid to express ideas, not afraid to ask questions.  Fear takes on many faces.  A common denominator of fear in any form, anywhere, is loss from impaired performance and padded figures.  Another loss from fear is the inability to serve the best interests of the company through necessity to satisfy specified rules, or the necessity to satisfy, at all costs, a quota of production.”</a:t>
            </a:r>
          </a:p>
          <a:p>
            <a:pPr algn="r">
              <a:buNone/>
            </a:pPr>
            <a:r>
              <a:rPr lang="en-US" sz="1800" dirty="0" smtClean="0"/>
              <a:t>Deming (1982) </a:t>
            </a:r>
            <a:r>
              <a:rPr lang="en-US" sz="1800" u="sng" dirty="0" smtClean="0"/>
              <a:t>Out of  the Crisis</a:t>
            </a:r>
            <a:r>
              <a:rPr lang="en-US" sz="1800" dirty="0" smtClean="0"/>
              <a:t> (pp. 59 &amp; 61)</a:t>
            </a:r>
            <a:endParaRPr lang="en-US" sz="21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600" dirty="0" smtClean="0"/>
              <a:t>The Importance of Driving Out Fear</a:t>
            </a:r>
            <a:endParaRPr lang="en-US" sz="3600" dirty="0"/>
          </a:p>
        </p:txBody>
      </p:sp>
      <p:sp>
        <p:nvSpPr>
          <p:cNvPr id="3" name="Content Placeholder 2"/>
          <p:cNvSpPr>
            <a:spLocks noGrp="1"/>
          </p:cNvSpPr>
          <p:nvPr>
            <p:ph idx="1"/>
          </p:nvPr>
        </p:nvSpPr>
        <p:spPr>
          <a:xfrm>
            <a:off x="457200" y="1143000"/>
            <a:ext cx="8229600" cy="4983163"/>
          </a:xfrm>
        </p:spPr>
        <p:txBody>
          <a:bodyPr>
            <a:normAutofit/>
          </a:bodyPr>
          <a:lstStyle/>
          <a:p>
            <a:pPr>
              <a:buNone/>
            </a:pPr>
            <a:endParaRPr lang="en-US" sz="1200" dirty="0" smtClean="0"/>
          </a:p>
          <a:p>
            <a:pPr>
              <a:buNone/>
            </a:pPr>
            <a:r>
              <a:rPr lang="en-US" sz="2800" dirty="0" smtClean="0"/>
              <a:t>Driving </a:t>
            </a:r>
            <a:r>
              <a:rPr lang="en-US" sz="2800" dirty="0" smtClean="0"/>
              <a:t>out fear is not just one of the 14 principles. Fear affects – and is affected by – nine </a:t>
            </a:r>
            <a:r>
              <a:rPr lang="en-US" sz="2800" dirty="0" smtClean="0"/>
              <a:t>of the other </a:t>
            </a:r>
            <a:r>
              <a:rPr lang="en-US" sz="2800" dirty="0" smtClean="0"/>
              <a:t>principles:</a:t>
            </a:r>
            <a:endParaRPr lang="en-US" sz="2800" dirty="0"/>
          </a:p>
        </p:txBody>
      </p:sp>
      <p:sp>
        <p:nvSpPr>
          <p:cNvPr id="5" name="Flowchart: Connector 4"/>
          <p:cNvSpPr/>
          <p:nvPr/>
        </p:nvSpPr>
        <p:spPr>
          <a:xfrm>
            <a:off x="3352800" y="3429000"/>
            <a:ext cx="2362200" cy="2362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Drive Out Fear</a:t>
            </a:r>
            <a:endParaRPr lang="en-US" sz="2400" b="1" dirty="0"/>
          </a:p>
        </p:txBody>
      </p:sp>
      <p:sp>
        <p:nvSpPr>
          <p:cNvPr id="6" name="TextBox 5"/>
          <p:cNvSpPr txBox="1"/>
          <p:nvPr/>
        </p:nvSpPr>
        <p:spPr>
          <a:xfrm>
            <a:off x="6096000" y="3124200"/>
            <a:ext cx="2743200" cy="3139321"/>
          </a:xfrm>
          <a:prstGeom prst="rect">
            <a:avLst/>
          </a:prstGeom>
          <a:noFill/>
        </p:spPr>
        <p:txBody>
          <a:bodyPr wrap="square" rtlCol="0">
            <a:spAutoFit/>
          </a:bodyPr>
          <a:lstStyle/>
          <a:p>
            <a:r>
              <a:rPr lang="en-US" dirty="0" smtClean="0"/>
              <a:t>Break down departmental barriers</a:t>
            </a:r>
          </a:p>
          <a:p>
            <a:endParaRPr lang="en-US" dirty="0" smtClean="0"/>
          </a:p>
          <a:p>
            <a:r>
              <a:rPr lang="en-US" dirty="0" smtClean="0"/>
              <a:t>Remove barriers</a:t>
            </a:r>
          </a:p>
          <a:p>
            <a:endParaRPr lang="en-US" dirty="0" smtClean="0"/>
          </a:p>
          <a:p>
            <a:r>
              <a:rPr lang="en-US" dirty="0" smtClean="0"/>
              <a:t>Institute </a:t>
            </a:r>
            <a:r>
              <a:rPr lang="en-US" dirty="0" smtClean="0"/>
              <a:t>training</a:t>
            </a:r>
          </a:p>
          <a:p>
            <a:endParaRPr lang="en-US" dirty="0" smtClean="0"/>
          </a:p>
          <a:p>
            <a:r>
              <a:rPr lang="en-US" dirty="0" smtClean="0"/>
              <a:t>Eliminate </a:t>
            </a:r>
            <a:r>
              <a:rPr lang="en-US" dirty="0" smtClean="0"/>
              <a:t>work standards</a:t>
            </a:r>
          </a:p>
          <a:p>
            <a:endParaRPr lang="en-US" dirty="0" smtClean="0"/>
          </a:p>
          <a:p>
            <a:r>
              <a:rPr lang="en-US" dirty="0" smtClean="0"/>
              <a:t>End awarding business on price tag</a:t>
            </a:r>
            <a:endParaRPr lang="en-US" dirty="0"/>
          </a:p>
        </p:txBody>
      </p:sp>
      <p:sp>
        <p:nvSpPr>
          <p:cNvPr id="7" name="TextBox 6"/>
          <p:cNvSpPr txBox="1"/>
          <p:nvPr/>
        </p:nvSpPr>
        <p:spPr>
          <a:xfrm>
            <a:off x="304800" y="3309878"/>
            <a:ext cx="2667000" cy="3139321"/>
          </a:xfrm>
          <a:prstGeom prst="rect">
            <a:avLst/>
          </a:prstGeom>
          <a:noFill/>
        </p:spPr>
        <p:txBody>
          <a:bodyPr wrap="square" rtlCol="0">
            <a:spAutoFit/>
          </a:bodyPr>
          <a:lstStyle/>
          <a:p>
            <a:r>
              <a:rPr lang="en-US" dirty="0" smtClean="0"/>
              <a:t>Cease dependence on mass inspection</a:t>
            </a:r>
          </a:p>
          <a:p>
            <a:endParaRPr lang="en-US" dirty="0" smtClean="0"/>
          </a:p>
          <a:p>
            <a:r>
              <a:rPr lang="en-US" dirty="0" smtClean="0"/>
              <a:t>Institute education and retraining</a:t>
            </a:r>
          </a:p>
          <a:p>
            <a:endParaRPr lang="en-US" dirty="0" smtClean="0"/>
          </a:p>
          <a:p>
            <a:r>
              <a:rPr lang="en-US" dirty="0" smtClean="0"/>
              <a:t>Continuous Improvement</a:t>
            </a:r>
          </a:p>
          <a:p>
            <a:endParaRPr lang="en-US" dirty="0" smtClean="0"/>
          </a:p>
          <a:p>
            <a:r>
              <a:rPr lang="en-US" dirty="0" smtClean="0"/>
              <a:t>Eliminate </a:t>
            </a:r>
            <a:r>
              <a:rPr lang="en-US" dirty="0" smtClean="0"/>
              <a:t>slogans and exhortations</a:t>
            </a:r>
            <a:endParaRPr lang="en-US" dirty="0"/>
          </a:p>
        </p:txBody>
      </p:sp>
      <p:cxnSp>
        <p:nvCxnSpPr>
          <p:cNvPr id="17" name="Straight Arrow Connector 16"/>
          <p:cNvCxnSpPr/>
          <p:nvPr/>
        </p:nvCxnSpPr>
        <p:spPr>
          <a:xfrm flipV="1">
            <a:off x="5181600" y="3429000"/>
            <a:ext cx="990600" cy="1524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5638800" y="4114800"/>
            <a:ext cx="533400" cy="762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5" idx="6"/>
            <a:endCxn id="6" idx="1"/>
          </p:cNvCxnSpPr>
          <p:nvPr/>
        </p:nvCxnSpPr>
        <p:spPr>
          <a:xfrm>
            <a:off x="5715000" y="4610100"/>
            <a:ext cx="381000" cy="83761"/>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5638800" y="5105400"/>
            <a:ext cx="457200" cy="762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5334000" y="5562600"/>
            <a:ext cx="762000" cy="3048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362200" y="3733800"/>
            <a:ext cx="1143000" cy="2286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endCxn id="5" idx="2"/>
          </p:cNvCxnSpPr>
          <p:nvPr/>
        </p:nvCxnSpPr>
        <p:spPr>
          <a:xfrm>
            <a:off x="1981200" y="4495800"/>
            <a:ext cx="1371600" cy="1143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1905000" y="5105400"/>
            <a:ext cx="1524000" cy="1524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2514600" y="5562600"/>
            <a:ext cx="1295400" cy="3810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FEAR</a:t>
            </a:r>
            <a:endParaRPr lang="en-US" dirty="0"/>
          </a:p>
        </p:txBody>
      </p:sp>
      <p:graphicFrame>
        <p:nvGraphicFramePr>
          <p:cNvPr id="6" name="Content Placeholder 5"/>
          <p:cNvGraphicFramePr>
            <a:graphicFrameLocks noGrp="1"/>
          </p:cNvGraphicFramePr>
          <p:nvPr>
            <p:ph idx="1"/>
          </p:nvPr>
        </p:nvGraphicFramePr>
        <p:xfrm>
          <a:off x="533400" y="1600200"/>
          <a:ext cx="82296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838200" y="5867400"/>
            <a:ext cx="7543800" cy="646331"/>
          </a:xfrm>
          <a:prstGeom prst="rect">
            <a:avLst/>
          </a:prstGeom>
          <a:noFill/>
        </p:spPr>
        <p:txBody>
          <a:bodyPr wrap="square" rtlCol="0">
            <a:spAutoFit/>
          </a:bodyPr>
          <a:lstStyle/>
          <a:p>
            <a:pPr algn="ctr"/>
            <a:r>
              <a:rPr lang="en-US" sz="3600" dirty="0" smtClean="0"/>
              <a:t>Maslow’s Hierarchy of Needs</a:t>
            </a:r>
            <a:endParaRPr lang="en-US" sz="3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Fear</a:t>
            </a:r>
            <a:endParaRPr lang="en-US" dirty="0"/>
          </a:p>
        </p:txBody>
      </p:sp>
      <p:sp>
        <p:nvSpPr>
          <p:cNvPr id="3" name="Content Placeholder 2"/>
          <p:cNvSpPr>
            <a:spLocks noGrp="1"/>
          </p:cNvSpPr>
          <p:nvPr>
            <p:ph idx="1"/>
          </p:nvPr>
        </p:nvSpPr>
        <p:spPr/>
        <p:txBody>
          <a:bodyPr>
            <a:normAutofit lnSpcReduction="10000"/>
          </a:bodyPr>
          <a:lstStyle/>
          <a:p>
            <a:r>
              <a:rPr lang="en-US" dirty="0" smtClean="0"/>
              <a:t>Actual conversation:</a:t>
            </a:r>
          </a:p>
          <a:p>
            <a:pPr lvl="1"/>
            <a:r>
              <a:rPr lang="en-US" dirty="0" smtClean="0"/>
              <a:t>Millwright to foreman:  “That bearing (in a blast machine) is about to go out, and it will ruin the shaft along with it when it goes if we don’t take care of it now.”</a:t>
            </a:r>
          </a:p>
          <a:p>
            <a:pPr lvl="1"/>
            <a:r>
              <a:rPr lang="en-US" dirty="0" smtClean="0"/>
              <a:t>Foreman:  “This load of castings must be on its way today.”</a:t>
            </a:r>
          </a:p>
          <a:p>
            <a:pPr lvl="1"/>
            <a:r>
              <a:rPr lang="en-US" dirty="0" smtClean="0"/>
              <a:t>The production continued, the bearing freezes, the shaft is badly grooved; 4 days lost for repairs.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Joint Commission Linebacker.wmv">
            <a:hlinkClick r:id="" action="ppaction://media"/>
          </p:cNvPr>
          <p:cNvPicPr>
            <a:picLocks noGrp="1" noRot="1" noChangeAspect="1"/>
          </p:cNvPicPr>
          <p:nvPr>
            <p:ph idx="1"/>
            <a:videoFile r:link="rId1"/>
          </p:nvPr>
        </p:nvPicPr>
        <p:blipFill>
          <a:blip r:embed="rId3" cstate="print"/>
          <a:stretch>
            <a:fillRect/>
          </a:stretch>
        </p:blipFill>
        <p:spPr>
          <a:xfrm>
            <a:off x="2362200" y="1981200"/>
            <a:ext cx="3962400" cy="3048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Fear</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It is the role of the manager to determine how to keep employees in this upper level and how to make the best use of their talents and skills.  This means that the employees must have their physical needs met, feel safe and secure, and have a sense of belonging to the organization.  Only then can employees begin to develop self-esteem and their creative potential.</a:t>
            </a:r>
          </a:p>
          <a:p>
            <a:r>
              <a:rPr lang="en-US" dirty="0" smtClean="0"/>
              <a:t>Quality improvement will occur only when employees are at these higher levels.</a:t>
            </a:r>
          </a:p>
          <a:p>
            <a:r>
              <a:rPr lang="en-US" dirty="0" smtClean="0"/>
              <a:t>Self-fulfillment, creativity and self-worth are the strong internal motivators that give people pleasure.</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Management with knowledge of psychology combined with theory of knowledge, variation, and a system will be a strong force in the future.</a:t>
            </a:r>
          </a:p>
          <a:p>
            <a:r>
              <a:rPr lang="en-US" dirty="0" smtClean="0"/>
              <a:t>Planning and involvement of everyone in the organization is a requirement for successful implementation of the Deming philosophy.</a:t>
            </a:r>
          </a:p>
          <a:p>
            <a:r>
              <a:rPr lang="en-US" dirty="0" smtClean="0"/>
              <a:t>“Put everybody in the company to work to accomplish the transformation.  The transformation is everybody’s job.”</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Thought</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“The aim of leadership should be to improve the performance of man and machine, to improve quality, to increase output and simultaneously to bring pride of workmanship to people.  Put in a negative way, the aim of leadership is not to find and record failures of men, but to remove the causes of failure: to help people do a better job with less effort.”</a:t>
            </a:r>
          </a:p>
          <a:p>
            <a:pPr algn="r">
              <a:buNone/>
            </a:pPr>
            <a:r>
              <a:rPr lang="en-US" sz="1400" dirty="0" smtClean="0"/>
              <a:t>Deming, (1982) </a:t>
            </a:r>
            <a:r>
              <a:rPr lang="en-US" sz="1400" u="sng" dirty="0" smtClean="0"/>
              <a:t>Out of the Crisis</a:t>
            </a:r>
            <a:r>
              <a:rPr lang="en-US" sz="1400" dirty="0" smtClean="0"/>
              <a:t>, pg. 248</a:t>
            </a:r>
            <a:endParaRPr lang="en-US"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smtClean="0">
                <a:solidFill>
                  <a:schemeClr val="accent1">
                    <a:lumMod val="50000"/>
                  </a:schemeClr>
                </a:solidFill>
                <a:latin typeface="Georgia" pitchFamily="18" charset="0"/>
              </a:rPr>
              <a:t>Profound Knowledge</a:t>
            </a:r>
            <a:r>
              <a:rPr lang="en-US" sz="4800" b="0" dirty="0" smtClean="0">
                <a:solidFill>
                  <a:schemeClr val="accent1">
                    <a:lumMod val="50000"/>
                  </a:schemeClr>
                </a:solidFill>
                <a:latin typeface="Georgia" pitchFamily="18" charset="0"/>
              </a:rPr>
              <a:t>:</a:t>
            </a:r>
            <a:endParaRPr lang="en-US" sz="4800" dirty="0">
              <a:solidFill>
                <a:schemeClr val="accent1">
                  <a:lumMod val="50000"/>
                </a:schemeClr>
              </a:solidFill>
            </a:endParaRPr>
          </a:p>
        </p:txBody>
      </p:sp>
      <p:sp>
        <p:nvSpPr>
          <p:cNvPr id="4" name="Subtitle 3"/>
          <p:cNvSpPr>
            <a:spLocks noGrp="1"/>
          </p:cNvSpPr>
          <p:nvPr>
            <p:ph type="subTitle" idx="1"/>
          </p:nvPr>
        </p:nvSpPr>
        <p:spPr/>
        <p:txBody>
          <a:bodyPr>
            <a:normAutofit/>
          </a:bodyPr>
          <a:lstStyle/>
          <a:p>
            <a:r>
              <a:rPr lang="en-US" sz="2800" b="0" dirty="0" smtClean="0">
                <a:solidFill>
                  <a:schemeClr val="accent1">
                    <a:lumMod val="50000"/>
                  </a:schemeClr>
                </a:solidFill>
                <a:latin typeface="Georgia" pitchFamily="18" charset="0"/>
              </a:rPr>
              <a:t>Knowledge of Psychology</a:t>
            </a:r>
            <a:endParaRPr lang="en-US" sz="2800"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Disclosures</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The presenters disclose that they have nothing to disclose.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pPr>
              <a:buNone/>
            </a:pPr>
            <a:r>
              <a:rPr lang="en-US" dirty="0" smtClean="0"/>
              <a:t>At the completion of this presentation, attendees will be able to:</a:t>
            </a:r>
          </a:p>
          <a:p>
            <a:r>
              <a:rPr lang="en-US" dirty="0" smtClean="0"/>
              <a:t>Define intrinsic and extrinsic motivation and how these relate to overjustification.</a:t>
            </a:r>
          </a:p>
          <a:p>
            <a:r>
              <a:rPr lang="en-US" dirty="0" smtClean="0"/>
              <a:t>Describe how fear affects performance</a:t>
            </a:r>
          </a:p>
          <a:p>
            <a:r>
              <a:rPr lang="en-US" dirty="0" smtClean="0"/>
              <a:t>Describe the role of the manager in motivating staff and involving all staff in transformation.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3" name="Rectangle 3"/>
          <p:cNvSpPr>
            <a:spLocks noGrp="1" noChangeArrowheads="1"/>
          </p:cNvSpPr>
          <p:nvPr>
            <p:ph idx="1"/>
          </p:nvPr>
        </p:nvSpPr>
        <p:spPr>
          <a:xfrm>
            <a:off x="457200" y="1524000"/>
            <a:ext cx="8229600" cy="5334000"/>
          </a:xfrm>
        </p:spPr>
        <p:txBody>
          <a:bodyPr>
            <a:normAutofit/>
          </a:bodyPr>
          <a:lstStyle/>
          <a:p>
            <a:r>
              <a:rPr lang="en-US" sz="2200" b="0" dirty="0">
                <a:solidFill>
                  <a:schemeClr val="accent1">
                    <a:lumMod val="50000"/>
                  </a:schemeClr>
                </a:solidFill>
              </a:rPr>
              <a:t>Psychology may help us understand people and interactions between people and circumstances.</a:t>
            </a:r>
          </a:p>
          <a:p>
            <a:r>
              <a:rPr lang="en-US" sz="2200" b="0" dirty="0" smtClean="0">
                <a:solidFill>
                  <a:schemeClr val="accent1">
                    <a:lumMod val="50000"/>
                  </a:schemeClr>
                </a:solidFill>
              </a:rPr>
              <a:t>People </a:t>
            </a:r>
            <a:r>
              <a:rPr lang="en-US" sz="2200" b="0" dirty="0">
                <a:solidFill>
                  <a:schemeClr val="accent1">
                    <a:lumMod val="50000"/>
                  </a:schemeClr>
                </a:solidFill>
              </a:rPr>
              <a:t>learn in different ways and at different speeds. Some learn best by reading, some by listening, some by watching pictures - still or moving, some by observation, others by doing.</a:t>
            </a:r>
          </a:p>
          <a:p>
            <a:r>
              <a:rPr lang="en-US" sz="2200" b="0" dirty="0" smtClean="0">
                <a:solidFill>
                  <a:schemeClr val="accent1">
                    <a:lumMod val="50000"/>
                  </a:schemeClr>
                </a:solidFill>
              </a:rPr>
              <a:t>People are the drivers of quality and change.  To make change happen and improvement systematic, the leader must believe in the value of individuals and the ability to trust and model the behaviors required to build a culture of collaboration.</a:t>
            </a:r>
          </a:p>
          <a:p>
            <a:r>
              <a:rPr lang="en-US" sz="2200" dirty="0" smtClean="0">
                <a:solidFill>
                  <a:schemeClr val="accent1">
                    <a:lumMod val="50000"/>
                  </a:schemeClr>
                </a:solidFill>
              </a:rPr>
              <a:t>“A leader’s main obligation is to secure the faith and respect of those under him. The leader must himself be the finest example of what he would like to see in his followers.”  </a:t>
            </a:r>
            <a:r>
              <a:rPr lang="en-US" sz="1400" dirty="0" smtClean="0">
                <a:solidFill>
                  <a:schemeClr val="accent1">
                    <a:lumMod val="50000"/>
                  </a:schemeClr>
                </a:solidFill>
              </a:rPr>
              <a:t>(Homer Sarasohn. 1948)</a:t>
            </a:r>
            <a:endParaRPr lang="en-US" sz="2400" b="0" dirty="0">
              <a:solidFill>
                <a:schemeClr val="accent1">
                  <a:lumMod val="50000"/>
                </a:schemeClr>
              </a:solidFill>
            </a:endParaRPr>
          </a:p>
        </p:txBody>
      </p:sp>
      <p:sp>
        <p:nvSpPr>
          <p:cNvPr id="3" name="TextBox 2"/>
          <p:cNvSpPr txBox="1"/>
          <p:nvPr/>
        </p:nvSpPr>
        <p:spPr>
          <a:xfrm>
            <a:off x="609600" y="386715"/>
            <a:ext cx="7696200" cy="769441"/>
          </a:xfrm>
          <a:prstGeom prst="rect">
            <a:avLst/>
          </a:prstGeom>
          <a:noFill/>
        </p:spPr>
        <p:txBody>
          <a:bodyPr wrap="square" rtlCol="0">
            <a:spAutoFit/>
          </a:bodyPr>
          <a:lstStyle/>
          <a:p>
            <a:r>
              <a:rPr lang="en-US" sz="4400" b="1" dirty="0" smtClean="0">
                <a:solidFill>
                  <a:schemeClr val="accent1">
                    <a:lumMod val="60000"/>
                    <a:lumOff val="40000"/>
                  </a:schemeClr>
                </a:solidFill>
                <a:effectLst>
                  <a:outerShdw blurRad="38100" dist="38100" dir="2700000" algn="tl">
                    <a:srgbClr val="000000">
                      <a:alpha val="43137"/>
                    </a:srgbClr>
                  </a:outerShdw>
                </a:effectLst>
                <a:latin typeface="Book Antiqua" pitchFamily="18" charset="0"/>
              </a:rPr>
              <a:t>Knowledge of Psychology</a:t>
            </a:r>
            <a:endParaRPr lang="en-US" sz="4400" b="1" dirty="0">
              <a:solidFill>
                <a:schemeClr val="accent1">
                  <a:lumMod val="60000"/>
                  <a:lumOff val="40000"/>
                </a:schemeClr>
              </a:solidFill>
              <a:effectLst>
                <a:outerShdw blurRad="38100" dist="38100" dir="2700000" algn="tl">
                  <a:srgbClr val="000000">
                    <a:alpha val="43137"/>
                  </a:srgbClr>
                </a:outerShdw>
              </a:effectLst>
              <a:latin typeface="Book Antiqu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Influence</a:t>
            </a:r>
            <a:endParaRPr lang="en-US" dirty="0"/>
          </a:p>
        </p:txBody>
      </p:sp>
      <p:pic>
        <p:nvPicPr>
          <p:cNvPr id="4" name="The Buzz Log - Dancing Kid the Latest Viral Hit - Yahoo! Buzz.wmv">
            <a:hlinkClick r:id="" action="ppaction://media"/>
          </p:cNvPr>
          <p:cNvPicPr>
            <a:picLocks noGrp="1" noRot="1" noChangeAspect="1"/>
          </p:cNvPicPr>
          <p:nvPr>
            <p:ph idx="1"/>
            <a:videoFile r:link="rId1"/>
          </p:nvPr>
        </p:nvPicPr>
        <p:blipFill>
          <a:blip r:embed="rId3" cstate="print"/>
          <a:stretch>
            <a:fillRect/>
          </a:stretch>
        </p:blipFill>
        <p:spPr>
          <a:xfrm>
            <a:off x="1524000" y="2109788"/>
            <a:ext cx="6096000" cy="35052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latin typeface="Georgia" pitchFamily="18" charset="0"/>
              </a:rPr>
              <a:t>What motivates people???</a:t>
            </a:r>
          </a:p>
          <a:p>
            <a:pPr>
              <a:buNone/>
            </a:pPr>
            <a:endParaRPr lang="en-US" dirty="0" smtClean="0">
              <a:latin typeface="Georgia" pitchFamily="18" charset="0"/>
            </a:endParaRPr>
          </a:p>
          <a:p>
            <a:pPr>
              <a:buNone/>
            </a:pPr>
            <a:r>
              <a:rPr lang="en-US" dirty="0" smtClean="0">
                <a:latin typeface="Georgia" pitchFamily="18" charset="0"/>
              </a:rPr>
              <a:t>Different Things</a:t>
            </a:r>
          </a:p>
          <a:p>
            <a:pPr>
              <a:buNone/>
            </a:pPr>
            <a:endParaRPr lang="en-US" dirty="0" smtClean="0">
              <a:latin typeface="Georgia" pitchFamily="18" charset="0"/>
            </a:endParaRPr>
          </a:p>
          <a:p>
            <a:pPr>
              <a:buNone/>
            </a:pPr>
            <a:r>
              <a:rPr lang="en-US" sz="2800" dirty="0" smtClean="0">
                <a:latin typeface="Georgia" pitchFamily="18" charset="0"/>
              </a:rPr>
              <a:t>As a manager, one must understand that people are different.  The manager must be aware of these differences and use them for optimization of everybody’s abilities and inclination.</a:t>
            </a:r>
          </a:p>
          <a:p>
            <a:endParaRPr lang="en-US" dirty="0"/>
          </a:p>
        </p:txBody>
      </p:sp>
      <p:sp>
        <p:nvSpPr>
          <p:cNvPr id="4" name="Rectangle 2"/>
          <p:cNvSpPr>
            <a:spLocks noGrp="1" noChangeArrowheads="1"/>
          </p:cNvSpPr>
          <p:nvPr>
            <p:ph type="title"/>
          </p:nvPr>
        </p:nvSpPr>
        <p:spPr>
          <a:xfrm>
            <a:off x="685800" y="228600"/>
            <a:ext cx="8458200" cy="1219200"/>
          </a:xfrm>
        </p:spPr>
        <p:txBody>
          <a:bodyPr>
            <a:normAutofit/>
          </a:bodyPr>
          <a:lstStyle/>
          <a:p>
            <a:r>
              <a:rPr lang="en-US" dirty="0" smtClean="0">
                <a:latin typeface="Book Antiqua" pitchFamily="18" charset="0"/>
              </a:rPr>
              <a:t>Motivation</a:t>
            </a:r>
            <a:endParaRPr lang="en-US" sz="5400" dirty="0">
              <a:latin typeface="Book Antiqu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1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p:cTn id="12"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8706" name="Rectangle 2"/>
          <p:cNvSpPr>
            <a:spLocks noGrp="1" noChangeArrowheads="1"/>
          </p:cNvSpPr>
          <p:nvPr>
            <p:ph type="title"/>
          </p:nvPr>
        </p:nvSpPr>
        <p:spPr>
          <a:xfrm>
            <a:off x="685800" y="228600"/>
            <a:ext cx="8458200" cy="1219200"/>
          </a:xfrm>
        </p:spPr>
        <p:txBody>
          <a:bodyPr>
            <a:normAutofit/>
          </a:bodyPr>
          <a:lstStyle/>
          <a:p>
            <a:r>
              <a:rPr lang="en-US" dirty="0" smtClean="0">
                <a:latin typeface="Book Antiqua" pitchFamily="18" charset="0"/>
              </a:rPr>
              <a:t>Motivation</a:t>
            </a:r>
            <a:endParaRPr lang="en-US" sz="5400" dirty="0">
              <a:latin typeface="Book Antiqua" pitchFamily="18" charset="0"/>
            </a:endParaRPr>
          </a:p>
        </p:txBody>
      </p:sp>
      <p:sp>
        <p:nvSpPr>
          <p:cNvPr id="968707" name="Rectangle 3"/>
          <p:cNvSpPr>
            <a:spLocks noGrp="1" noChangeArrowheads="1"/>
          </p:cNvSpPr>
          <p:nvPr>
            <p:ph idx="1"/>
          </p:nvPr>
        </p:nvSpPr>
        <p:spPr>
          <a:xfrm>
            <a:off x="381000" y="1524000"/>
            <a:ext cx="8534400" cy="5334000"/>
          </a:xfrm>
        </p:spPr>
        <p:txBody>
          <a:bodyPr/>
          <a:lstStyle/>
          <a:p>
            <a:pPr>
              <a:buNone/>
            </a:pPr>
            <a:r>
              <a:rPr lang="en-US" sz="2400" dirty="0" smtClean="0">
                <a:latin typeface="Georgia" pitchFamily="18" charset="0"/>
              </a:rPr>
              <a:t>INTRINSIC MOTIVATION</a:t>
            </a:r>
          </a:p>
          <a:p>
            <a:pPr>
              <a:buNone/>
            </a:pPr>
            <a:endParaRPr lang="en-US" sz="1200" b="0" dirty="0">
              <a:latin typeface="Georgia" pitchFamily="18" charset="0"/>
            </a:endParaRPr>
          </a:p>
          <a:p>
            <a:r>
              <a:rPr lang="en-US" sz="2400" b="0" dirty="0">
                <a:latin typeface="Georgia" pitchFamily="18" charset="0"/>
              </a:rPr>
              <a:t>People are born with a need for relationships with other people, and with the need to be loved and esteemed by others. There is an innate need for self-esteem and respect</a:t>
            </a:r>
            <a:r>
              <a:rPr lang="en-US" sz="2400" b="0" dirty="0" smtClean="0">
                <a:latin typeface="Georgia" pitchFamily="18" charset="0"/>
              </a:rPr>
              <a:t>.</a:t>
            </a:r>
          </a:p>
          <a:p>
            <a:r>
              <a:rPr lang="en-US" sz="2400" dirty="0" smtClean="0">
                <a:latin typeface="Georgia" pitchFamily="18" charset="0"/>
              </a:rPr>
              <a:t>Engaging the hearts and minds of people inspires intrinsic motivation.</a:t>
            </a:r>
            <a:endParaRPr lang="en-US" sz="2400" b="0" dirty="0">
              <a:latin typeface="Georgia" pitchFamily="18" charset="0"/>
            </a:endParaRPr>
          </a:p>
          <a:p>
            <a:r>
              <a:rPr lang="en-US" sz="2400" b="0" dirty="0" smtClean="0">
                <a:latin typeface="Georgia" pitchFamily="18" charset="0"/>
              </a:rPr>
              <a:t>Joy in successful performance and recognition are the most effective means of optimizing employee commitment and self-driven performance.</a:t>
            </a:r>
          </a:p>
          <a:p>
            <a:r>
              <a:rPr lang="en-US" sz="2400" b="0" dirty="0" smtClean="0">
                <a:latin typeface="Georgia" pitchFamily="18" charset="0"/>
              </a:rPr>
              <a:t>Management </a:t>
            </a:r>
            <a:r>
              <a:rPr lang="en-US" sz="2400" b="0" dirty="0">
                <a:latin typeface="Georgia" pitchFamily="18" charset="0"/>
              </a:rPr>
              <a:t>that denies their employees dignity &amp; self-esteem will smother intrinsic motivation.</a:t>
            </a:r>
          </a:p>
          <a:p>
            <a:endParaRPr lang="en-US" sz="2400" b="0" dirty="0">
              <a:latin typeface="Georgia"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lstStyle/>
          <a:p>
            <a:r>
              <a:rPr lang="en-US" dirty="0" smtClean="0"/>
              <a:t>Motivation</a:t>
            </a:r>
            <a:endParaRPr lang="en-US" dirty="0"/>
          </a:p>
        </p:txBody>
      </p:sp>
      <p:sp>
        <p:nvSpPr>
          <p:cNvPr id="3" name="Content Placeholder 2"/>
          <p:cNvSpPr>
            <a:spLocks noGrp="1"/>
          </p:cNvSpPr>
          <p:nvPr>
            <p:ph idx="1"/>
          </p:nvPr>
        </p:nvSpPr>
        <p:spPr/>
        <p:txBody>
          <a:bodyPr>
            <a:normAutofit/>
          </a:bodyPr>
          <a:lstStyle/>
          <a:p>
            <a:pPr>
              <a:buNone/>
            </a:pPr>
            <a:r>
              <a:rPr lang="en-US" sz="2400" dirty="0" smtClean="0">
                <a:latin typeface="Georgia" pitchFamily="18" charset="0"/>
              </a:rPr>
              <a:t>EXTRINSIC MOTIVATION</a:t>
            </a:r>
          </a:p>
          <a:p>
            <a:pPr>
              <a:buNone/>
            </a:pPr>
            <a:endParaRPr lang="en-US" sz="1200" dirty="0" smtClean="0">
              <a:latin typeface="Georgia" pitchFamily="18" charset="0"/>
            </a:endParaRPr>
          </a:p>
          <a:p>
            <a:r>
              <a:rPr lang="en-US" sz="2400" dirty="0" smtClean="0">
                <a:latin typeface="Georgia" pitchFamily="18" charset="0"/>
              </a:rPr>
              <a:t>Some extrinsic motivators rob employees of dignity and self-esteem. If for higher pay or for a higher performance evaluation, I do what I know to be wrong, then I am robbed of dignity &amp; self-esteem.</a:t>
            </a:r>
          </a:p>
          <a:p>
            <a:r>
              <a:rPr lang="en-US" sz="2400" dirty="0" smtClean="0">
                <a:latin typeface="Georgia" pitchFamily="18" charset="0"/>
              </a:rPr>
              <a:t>Extrinsic motivation is submission to external forces that neutralize intrinsic motivation -- one is ruled by these forces. Extrinsic motivation is a “zero-defect” mentality.</a:t>
            </a:r>
          </a:p>
          <a:p>
            <a:endParaRPr lang="en-US" sz="2000" dirty="0" smtClean="0">
              <a:latin typeface="Georgia" pitchFamily="18" charset="0"/>
            </a:endParaRPr>
          </a:p>
          <a:p>
            <a:endParaRPr lang="en-US" dirty="0" smtClean="0">
              <a:latin typeface="Georgia" pitchFamily="18" charset="0"/>
            </a:endParaRPr>
          </a:p>
          <a:p>
            <a:endParaRPr lang="en-US" dirty="0" smtClean="0">
              <a:latin typeface="Georgia" pitchFamily="18" charset="0"/>
            </a:endParaRP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elcome">
  <a:themeElements>
    <a:clrScheme name="Welcome">
      <a:dk1>
        <a:sysClr val="windowText" lastClr="000000"/>
      </a:dk1>
      <a:lt1>
        <a:sysClr val="window" lastClr="FFFFFF"/>
      </a:lt1>
      <a:dk2>
        <a:srgbClr val="00272B"/>
      </a:dk2>
      <a:lt2>
        <a:srgbClr val="F7F7FF"/>
      </a:lt2>
      <a:accent1>
        <a:srgbClr val="006AED"/>
      </a:accent1>
      <a:accent2>
        <a:srgbClr val="0087BF"/>
      </a:accent2>
      <a:accent3>
        <a:srgbClr val="5D974B"/>
      </a:accent3>
      <a:accent4>
        <a:srgbClr val="9DBB3F"/>
      </a:accent4>
      <a:accent5>
        <a:srgbClr val="C77CC7"/>
      </a:accent5>
      <a:accent6>
        <a:srgbClr val="996699"/>
      </a:accent6>
      <a:hlink>
        <a:srgbClr val="E78707"/>
      </a:hlink>
      <a:folHlink>
        <a:srgbClr val="C618BA"/>
      </a:folHlink>
    </a:clrScheme>
    <a:fontScheme name="Welcome">
      <a:majorFont>
        <a:latin typeface="Book Antiqua"/>
        <a:ea typeface=""/>
        <a:cs typeface=""/>
        <a:font script="Jpan" typeface="ＭＳ Ｐゴシック"/>
        <a:font script="Hang" typeface="돋움"/>
        <a:font script="Hans" typeface="华文中宋"/>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elcome">
      <a:fillStyleLst>
        <a:solidFill>
          <a:schemeClr val="phClr">
            <a:tint val="100000"/>
            <a:shade val="100000"/>
            <a:hueMod val="100000"/>
            <a:satMod val="150000"/>
          </a:schemeClr>
        </a:solidFill>
        <a:gradFill rotWithShape="1">
          <a:gsLst>
            <a:gs pos="0">
              <a:schemeClr val="phClr">
                <a:tint val="10000"/>
                <a:shade val="100000"/>
                <a:hueMod val="100000"/>
                <a:satMod val="1000000"/>
              </a:schemeClr>
            </a:gs>
            <a:gs pos="100000">
              <a:schemeClr val="phClr">
                <a:tint val="100000"/>
                <a:shade val="100000"/>
                <a:hueMod val="100000"/>
                <a:satMod val="300000"/>
              </a:schemeClr>
            </a:gs>
          </a:gsLst>
          <a:lin ang="16200000" scaled="1"/>
        </a:gradFill>
        <a:gradFill flip="none" rotWithShape="1">
          <a:gsLst>
            <a:gs pos="0">
              <a:schemeClr val="phClr">
                <a:tint val="70000"/>
              </a:schemeClr>
            </a:gs>
            <a:gs pos="30000">
              <a:schemeClr val="phClr">
                <a:tint val="90000"/>
              </a:schemeClr>
            </a:gs>
            <a:gs pos="88000">
              <a:schemeClr val="phClr">
                <a:shade val="30000"/>
              </a:schemeClr>
            </a:gs>
            <a:gs pos="100000">
              <a:schemeClr val="phClr">
                <a:shade val="20000"/>
              </a:schemeClr>
            </a:gs>
          </a:gsLst>
          <a:lin ang="5400000" scaled="1"/>
          <a:tileRect/>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outerShdw blurRad="39000" dist="25400" dir="5400000">
              <a:srgbClr val="000000">
                <a:alpha val="40000"/>
              </a:srgbClr>
            </a:outerShdw>
          </a:effectLst>
        </a:effectStyle>
        <a:effectStyle>
          <a:effectLst>
            <a:outerShdw blurRad="39000" dist="25400" dir="5400000">
              <a:srgbClr val="000000">
                <a:alpha val="30000"/>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Lst>
      <a:bgFillStyleLst>
        <a:solidFill>
          <a:schemeClr val="phClr">
            <a:tint val="100000"/>
            <a:shade val="100000"/>
            <a:hueMod val="100000"/>
            <a:satMod val="100000"/>
          </a:schemeClr>
        </a:solidFill>
        <a:gradFill rotWithShape="1">
          <a:gsLst>
            <a:gs pos="0">
              <a:schemeClr val="phClr">
                <a:tint val="100000"/>
                <a:shade val="30000"/>
                <a:hueMod val="100000"/>
              </a:schemeClr>
            </a:gs>
            <a:gs pos="20000">
              <a:schemeClr val="phClr">
                <a:tint val="100000"/>
                <a:shade val="100000"/>
                <a:hueMod val="100000"/>
              </a:schemeClr>
            </a:gs>
            <a:gs pos="100000">
              <a:schemeClr val="phClr">
                <a:tint val="90000"/>
                <a:shade val="100000"/>
                <a:hueMod val="100000"/>
                <a:satMod val="1600000"/>
              </a:schemeClr>
            </a:gs>
          </a:gsLst>
          <a:lin ang="16200000" scaled="1"/>
        </a:gradFill>
        <a:gradFill rotWithShape="1">
          <a:gsLst>
            <a:gs pos="0">
              <a:schemeClr val="phClr">
                <a:tint val="100000"/>
                <a:shade val="30000"/>
                <a:hueMod val="100000"/>
                <a:satMod val="1600000"/>
              </a:schemeClr>
            </a:gs>
            <a:gs pos="20000">
              <a:schemeClr val="phClr">
                <a:tint val="100000"/>
                <a:shade val="100000"/>
                <a:hueMod val="100000"/>
                <a:satMod val="500000"/>
              </a:schemeClr>
            </a:gs>
            <a:gs pos="100000">
              <a:schemeClr val="phClr">
                <a:tint val="90000"/>
                <a:shade val="100000"/>
                <a:hueMod val="100000"/>
                <a:satMod val="1600000"/>
              </a:schemeClr>
            </a:gs>
          </a:gsLst>
          <a:lin ang="16200000" scaled="1"/>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Welcome</Template>
  <TotalTime>589</TotalTime>
  <Words>1647</Words>
  <Application>Microsoft Office PowerPoint</Application>
  <PresentationFormat>On-screen Show (4:3)</PresentationFormat>
  <Paragraphs>121</Paragraphs>
  <Slides>19</Slides>
  <Notes>4</Notes>
  <HiddenSlides>0</HiddenSlides>
  <MMClips>3</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Welcome</vt:lpstr>
      <vt:lpstr>WHY ARE WE HERE?</vt:lpstr>
      <vt:lpstr>Profound Knowledge:</vt:lpstr>
      <vt:lpstr>Disclosures</vt:lpstr>
      <vt:lpstr>Objectives</vt:lpstr>
      <vt:lpstr>Slide 5</vt:lpstr>
      <vt:lpstr>Influence</vt:lpstr>
      <vt:lpstr>Motivation</vt:lpstr>
      <vt:lpstr>Motivation</vt:lpstr>
      <vt:lpstr>Motivation</vt:lpstr>
      <vt:lpstr>Motivation</vt:lpstr>
      <vt:lpstr>Motivation</vt:lpstr>
      <vt:lpstr>Fear</vt:lpstr>
      <vt:lpstr>The Importance of Driving Out Fear</vt:lpstr>
      <vt:lpstr>FEAR</vt:lpstr>
      <vt:lpstr>Fear</vt:lpstr>
      <vt:lpstr>Slide 16</vt:lpstr>
      <vt:lpstr>Fear</vt:lpstr>
      <vt:lpstr>Summary</vt:lpstr>
      <vt:lpstr>Last Thought</vt:lpstr>
    </vt:vector>
  </TitlesOfParts>
  <Company>Contra Costa County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Profound Knowledge:</dc:title>
  <dc:creator>jkennedy</dc:creator>
  <cp:lastModifiedBy>jkennedy</cp:lastModifiedBy>
  <cp:revision>65</cp:revision>
  <dcterms:created xsi:type="dcterms:W3CDTF">2010-10-13T17:32:25Z</dcterms:created>
  <dcterms:modified xsi:type="dcterms:W3CDTF">2010-12-16T17:28:12Z</dcterms:modified>
</cp:coreProperties>
</file>